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275"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18"/>
    <p:restoredTop sz="85188"/>
  </p:normalViewPr>
  <p:slideViewPr>
    <p:cSldViewPr snapToObjects="1">
      <p:cViewPr varScale="1">
        <p:scale>
          <a:sx n="88" d="100"/>
          <a:sy n="88" d="100"/>
        </p:scale>
        <p:origin x="1104"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8/31/23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8/31/23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45</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8/31/23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panebianco/IBM-Data-Science-Capstone-Project/blob/main/5-EDA%20with%20Data%20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panebianco/IBM-Data-Science-Capstone-Project/blob/main/4-EDA%20with%20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panebianco/IBM-Data-Science-Capstone-Project/blob/main/6-Interactive%20Map%20Analytics%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panebianco/IBM-Data-Science-Capstone-Project/blob/main/7-Interactive%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panebianco/IBM-Data-Science-Capstone-Project/blob/main/8-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3.png"/></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github.com/withouttheh/IBM-Data-Science-Capstone-Project" TargetMode="External"/><Relationship Id="rId5" Type="http://schemas.openxmlformats.org/officeDocument/2006/relationships/hyperlink" Target="https://github.com/lpanebianco/IBM-Data-Science-Capstone-Project" TargetMode="External"/><Relationship Id="rId4" Type="http://schemas.openxmlformats.org/officeDocument/2006/relationships/hyperlink" Target="https://www.coursera.org/programs/sogei-learning-program-znxoq/learn/applied-data-science-capstone" TargetMode="Externa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panebianco/IBM-Data-Science-Capstone-Project/blob/main/1-Data%20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panebianco/IBM-Data-Science-Capstone-Project/blob/main/2-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panebianco/IBM-Data-Science-Capstone-Project/blob/main/3-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Lorenzo Panebianco</a:t>
            </a:r>
          </a:p>
          <a:p>
            <a:r>
              <a:rPr lang="en-US" dirty="0">
                <a:solidFill>
                  <a:schemeClr val="bg2"/>
                </a:solidFill>
                <a:latin typeface="Abadi" panose="020B0604020104020204" pitchFamily="34" charset="0"/>
                <a:ea typeface="SF Pro" pitchFamily="2" charset="0"/>
                <a:cs typeface="SF Pro" pitchFamily="2" charset="0"/>
              </a:rPr>
              <a:t>31</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August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9"/>
            <a:ext cx="10515600" cy="4937874"/>
          </a:xfrm>
          <a:prstGeom prst="rect">
            <a:avLst/>
          </a:prstGeom>
        </p:spPr>
        <p:txBody>
          <a:bodyPr lIns="91440" tIns="45720" rIns="91440" bIns="45720" anchor="t"/>
          <a:lstStyle/>
          <a:p>
            <a:pPr>
              <a:lnSpc>
                <a:spcPct val="100000"/>
              </a:lnSpc>
              <a:spcBef>
                <a:spcPts val="1400"/>
              </a:spcBef>
            </a:pPr>
            <a:endParaRPr lang="en-ZA" altLang="en-US" sz="2400" dirty="0">
              <a:solidFill>
                <a:schemeClr val="tx1">
                  <a:lumMod val="85000"/>
                  <a:lumOff val="15000"/>
                </a:schemeClr>
              </a:solidFill>
              <a:latin typeface="Microsoft JhengHei" panose="020B0604030504040204" charset="-120"/>
              <a:ea typeface="Microsoft JhengHei" panose="020B0604030504040204" charset="-120"/>
            </a:endParaRPr>
          </a:p>
          <a:p>
            <a:pPr algn="just">
              <a:lnSpc>
                <a:spcPct val="100000"/>
              </a:lnSpc>
              <a:spcBef>
                <a:spcPts val="1400"/>
              </a:spcBef>
            </a:pPr>
            <a:r>
              <a:rPr lang="en-ZA" altLang="en-US" sz="2400" i="1" dirty="0">
                <a:solidFill>
                  <a:schemeClr val="tx1">
                    <a:lumMod val="85000"/>
                    <a:lumOff val="15000"/>
                  </a:schemeClr>
                </a:solidFill>
                <a:latin typeface="Microsoft JhengHei" panose="020B0604030504040204" charset="-120"/>
                <a:ea typeface="Microsoft JhengHei" panose="020B0604030504040204" charset="-120"/>
              </a:rPr>
              <a:t>Scatter plots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were used to represent the relationship between two variables such as </a:t>
            </a:r>
            <a:r>
              <a:rPr lang="en-US" sz="2400"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vs</a:t>
            </a:r>
            <a:r>
              <a:rPr lang="en-US" sz="2400"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a:t>
            </a:r>
            <a:r>
              <a:rPr lang="en-US" sz="2400" dirty="0">
                <a:solidFill>
                  <a:schemeClr val="tx1">
                    <a:lumMod val="85000"/>
                    <a:lumOff val="15000"/>
                  </a:schemeClr>
                </a:solidFill>
                <a:latin typeface="Microsoft JhengHei" panose="020B0604030504040204" charset="-120"/>
                <a:ea typeface="Microsoft JhengHei" panose="020B0604030504040204" charset="-120"/>
              </a:rPr>
              <a:t> Payload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vs</a:t>
            </a:r>
            <a:r>
              <a:rPr lang="en-US" sz="2400" dirty="0">
                <a:solidFill>
                  <a:schemeClr val="tx1">
                    <a:lumMod val="85000"/>
                    <a:lumOff val="15000"/>
                  </a:schemeClr>
                </a:solidFill>
                <a:latin typeface="Microsoft JhengHei" panose="020B0604030504040204" charset="-120"/>
                <a:ea typeface="Microsoft JhengHei" panose="020B0604030504040204" charset="-120"/>
              </a:rPr>
              <a:t>. Launch Site</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a:t>
            </a:r>
            <a:r>
              <a:rPr lang="en-US" sz="2400" dirty="0">
                <a:solidFill>
                  <a:schemeClr val="tx1">
                    <a:lumMod val="85000"/>
                    <a:lumOff val="15000"/>
                  </a:schemeClr>
                </a:solidFill>
                <a:latin typeface="Microsoft JhengHei" panose="020B0604030504040204" charset="-120"/>
                <a:ea typeface="Microsoft JhengHei" panose="020B0604030504040204" charset="-120"/>
              </a:rPr>
              <a:t>Flight Number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vs</a:t>
            </a:r>
            <a:r>
              <a:rPr lang="en-US" sz="2400" dirty="0">
                <a:solidFill>
                  <a:schemeClr val="tx1">
                    <a:lumMod val="85000"/>
                    <a:lumOff val="15000"/>
                  </a:schemeClr>
                </a:solidFill>
                <a:latin typeface="Microsoft JhengHei" panose="020B0604030504040204" charset="-120"/>
                <a:ea typeface="Microsoft JhengHei" panose="020B0604030504040204" charset="-120"/>
              </a:rPr>
              <a:t>. Orbit Type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and </a:t>
            </a:r>
            <a:r>
              <a:rPr lang="en-US" sz="2400" dirty="0">
                <a:solidFill>
                  <a:schemeClr val="tx1">
                    <a:lumMod val="85000"/>
                    <a:lumOff val="15000"/>
                  </a:schemeClr>
                </a:solidFill>
                <a:latin typeface="Microsoft JhengHei" panose="020B0604030504040204" charset="-120"/>
                <a:ea typeface="Microsoft JhengHei" panose="020B0604030504040204" charset="-120"/>
              </a:rPr>
              <a:t>Payload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vs</a:t>
            </a:r>
            <a:r>
              <a:rPr lang="en-US" sz="2400" dirty="0">
                <a:solidFill>
                  <a:schemeClr val="tx1">
                    <a:lumMod val="85000"/>
                    <a:lumOff val="15000"/>
                  </a:schemeClr>
                </a:solidFill>
                <a:latin typeface="Microsoft JhengHei" panose="020B0604030504040204" charset="-120"/>
                <a:ea typeface="Microsoft JhengHei" panose="020B0604030504040204" charset="-120"/>
              </a:rPr>
              <a:t>. Orbit Type</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a:t>
            </a:r>
          </a:p>
          <a:p>
            <a:pPr algn="just">
              <a:lnSpc>
                <a:spcPct val="100000"/>
              </a:lnSpc>
              <a:spcBef>
                <a:spcPts val="1400"/>
              </a:spcBef>
            </a:pPr>
            <a:r>
              <a:rPr lang="en-US" sz="2400" i="1" dirty="0">
                <a:solidFill>
                  <a:schemeClr val="tx1">
                    <a:lumMod val="85000"/>
                    <a:lumOff val="15000"/>
                  </a:schemeClr>
                </a:solidFill>
                <a:latin typeface="Microsoft JhengHei" panose="020B0604030504040204" charset="-120"/>
                <a:ea typeface="Microsoft JhengHei" panose="020B0604030504040204" charset="-120"/>
                <a:sym typeface="+mn-ea"/>
              </a:rPr>
              <a:t>Bar chart</a:t>
            </a:r>
            <a:r>
              <a:rPr lang="en-ZA" altLang="en-US" sz="2400" i="1" dirty="0">
                <a:solidFill>
                  <a:schemeClr val="tx1">
                    <a:lumMod val="85000"/>
                    <a:lumOff val="15000"/>
                  </a:schemeClr>
                </a:solidFill>
                <a:latin typeface="Microsoft JhengHei" panose="020B0604030504040204" charset="-120"/>
                <a:ea typeface="Microsoft JhengHei" panose="020B0604030504040204" charset="-120"/>
                <a:sym typeface="+mn-ea"/>
              </a:rPr>
              <a:t>s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were used</a:t>
            </a:r>
            <a:r>
              <a:rPr lang="en-US" sz="2400" dirty="0">
                <a:solidFill>
                  <a:schemeClr val="tx1">
                    <a:lumMod val="85000"/>
                    <a:lumOff val="15000"/>
                  </a:schemeClr>
                </a:solidFill>
                <a:latin typeface="Microsoft JhengHei" panose="020B0604030504040204" charset="-120"/>
                <a:ea typeface="Microsoft JhengHei" panose="020B0604030504040204" charset="-120"/>
                <a:sym typeface="+mn-ea"/>
              </a:rPr>
              <a:t> makes it easy to compare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values</a:t>
            </a:r>
            <a:r>
              <a:rPr lang="en-US" sz="2400" dirty="0">
                <a:solidFill>
                  <a:schemeClr val="tx1">
                    <a:lumMod val="85000"/>
                    <a:lumOff val="15000"/>
                  </a:schemeClr>
                </a:solidFill>
                <a:latin typeface="Microsoft JhengHei" panose="020B0604030504040204" charset="-120"/>
                <a:ea typeface="Microsoft JhengHei" panose="020B0604030504040204" charset="-120"/>
                <a:sym typeface="+mn-ea"/>
              </a:rPr>
              <a:t> between multiple groups at a glance.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The x-</a:t>
            </a:r>
            <a:r>
              <a:rPr lang="en-US" sz="2400" dirty="0">
                <a:solidFill>
                  <a:schemeClr val="tx1">
                    <a:lumMod val="85000"/>
                    <a:lumOff val="15000"/>
                  </a:schemeClr>
                </a:solidFill>
                <a:latin typeface="Microsoft JhengHei" panose="020B0604030504040204" charset="-120"/>
                <a:ea typeface="Microsoft JhengHei" panose="020B0604030504040204" charset="-120"/>
                <a:sym typeface="+mn-ea"/>
              </a:rPr>
              <a:t>axis represents a category and the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y-</a:t>
            </a:r>
            <a:r>
              <a:rPr lang="en-US" sz="2400" dirty="0">
                <a:solidFill>
                  <a:schemeClr val="tx1">
                    <a:lumMod val="85000"/>
                    <a:lumOff val="15000"/>
                  </a:schemeClr>
                </a:solidFill>
                <a:latin typeface="Microsoft JhengHei" panose="020B0604030504040204" charset="-120"/>
                <a:ea typeface="Microsoft JhengHei" panose="020B0604030504040204" charset="-120"/>
                <a:sym typeface="+mn-ea"/>
              </a:rPr>
              <a:t>axis represents a discrete value.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Bar charts were used to compare the </a:t>
            </a:r>
            <a:r>
              <a:rPr lang="en-US" sz="2400"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for different Orbit Types.</a:t>
            </a:r>
          </a:p>
          <a:p>
            <a:pPr algn="just">
              <a:lnSpc>
                <a:spcPct val="100000"/>
              </a:lnSpc>
              <a:spcBef>
                <a:spcPts val="1400"/>
              </a:spcBef>
            </a:pPr>
            <a:r>
              <a:rPr lang="en-US" sz="2400" i="1" dirty="0">
                <a:solidFill>
                  <a:schemeClr val="tx1">
                    <a:lumMod val="85000"/>
                    <a:lumOff val="15000"/>
                  </a:schemeClr>
                </a:solidFill>
                <a:latin typeface="Microsoft JhengHei" panose="020B0604030504040204" charset="-120"/>
                <a:ea typeface="Microsoft JhengHei" panose="020B0604030504040204" charset="-120"/>
                <a:sym typeface="+mn-ea"/>
              </a:rPr>
              <a:t>Line chart</a:t>
            </a:r>
            <a:r>
              <a:rPr lang="en-ZA" altLang="en-US" sz="2400" i="1" dirty="0">
                <a:solidFill>
                  <a:schemeClr val="tx1">
                    <a:lumMod val="85000"/>
                    <a:lumOff val="15000"/>
                  </a:schemeClr>
                </a:solidFill>
                <a:latin typeface="Microsoft JhengHei" panose="020B0604030504040204" charset="-120"/>
                <a:ea typeface="Microsoft JhengHei" panose="020B0604030504040204" charset="-120"/>
                <a:sym typeface="+mn-ea"/>
              </a:rPr>
              <a:t>s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were used for</a:t>
            </a:r>
            <a:r>
              <a:rPr lang="en-US" sz="2400" dirty="0">
                <a:solidFill>
                  <a:schemeClr val="tx1">
                    <a:lumMod val="85000"/>
                    <a:lumOff val="15000"/>
                  </a:schemeClr>
                </a:solidFill>
                <a:latin typeface="Microsoft JhengHei" panose="020B0604030504040204" charset="-120"/>
                <a:ea typeface="Microsoft JhengHei" panose="020B0604030504040204" charset="-120"/>
                <a:sym typeface="+mn-ea"/>
              </a:rPr>
              <a:t> showing data trends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over time</a:t>
            </a:r>
            <a:r>
              <a:rPr lang="en-US" sz="24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A line chart was used to show </a:t>
            </a:r>
            <a:r>
              <a:rPr lang="en-US" sz="2400" dirty="0">
                <a:solidFill>
                  <a:schemeClr val="tx1">
                    <a:lumMod val="85000"/>
                    <a:lumOff val="15000"/>
                  </a:schemeClr>
                </a:solidFill>
                <a:latin typeface="Microsoft JhengHei" panose="020B0604030504040204" charset="-120"/>
                <a:ea typeface="Microsoft JhengHei" panose="020B0604030504040204" charset="-120"/>
              </a:rPr>
              <a:t>Success Rate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over a certain number of Years.</a:t>
            </a:r>
          </a:p>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GitHub URL: </a:t>
            </a:r>
            <a:r>
              <a:rPr lang="en-ZA" altLang="en-US" sz="2400" dirty="0">
                <a:solidFill>
                  <a:schemeClr val="accent3">
                    <a:lumMod val="25000"/>
                  </a:schemeClr>
                </a:solidFill>
                <a:latin typeface="Microsoft JhengHei" panose="020B0604030504040204" charset="-120"/>
                <a:ea typeface="Microsoft JhengHei" panose="020B0604030504040204" charset="-120"/>
                <a:hlinkClick r:id="rId3"/>
              </a:rPr>
              <a:t>Data Visualization</a:t>
            </a:r>
            <a:endParaRPr lang="en-US" sz="2400" dirty="0">
              <a:solidFill>
                <a:schemeClr val="accent3">
                  <a:lumMod val="25000"/>
                </a:schemeClr>
              </a:solidFill>
              <a:latin typeface="Microsoft JhengHei" panose="020B0604030504040204" charset="-120"/>
              <a:ea typeface="Microsoft JhengHei" panose="020B0604030504040204" charset="-120"/>
            </a:endParaRPr>
          </a:p>
          <a:p>
            <a:pPr>
              <a:lnSpc>
                <a:spcPct val="100000"/>
              </a:lnSpc>
              <a:spcBef>
                <a:spcPts val="1400"/>
              </a:spcBef>
            </a:pPr>
            <a:endParaRPr lang="en-ZA" altLang="en-US" sz="2400" i="1"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altLang="en-US" sz="2400" i="1"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US" altLang="en-US" sz="2400" i="1"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087699"/>
            <a:ext cx="10687961" cy="4937874"/>
          </a:xfrm>
          <a:prstGeom prst="rect">
            <a:avLst/>
          </a:prstGeom>
        </p:spPr>
        <p:txBody>
          <a:bodyPr lIns="91440" tIns="45720" rIns="91440" bIns="45720" anchor="t"/>
          <a:lstStyle/>
          <a:p>
            <a:pPr>
              <a:lnSpc>
                <a:spcPct val="100000"/>
              </a:lnSpc>
              <a:spcBef>
                <a:spcPts val="1400"/>
              </a:spcBef>
            </a:pPr>
            <a:endParaRPr lang="en-US" sz="2000" dirty="0">
              <a:solidFill>
                <a:schemeClr val="tx1">
                  <a:lumMod val="85000"/>
                  <a:lumOff val="15000"/>
                </a:schemeClr>
              </a:solidFill>
              <a:latin typeface="Microsoft JhengHei" panose="020B0604030504040204" charset="-120"/>
              <a:ea typeface="Microsoft JhengHei" panose="020B0604030504040204" charset="-120"/>
            </a:endParaRPr>
          </a:p>
          <a:p>
            <a:pPr marL="0" indent="0" algn="just">
              <a:lnSpc>
                <a:spcPct val="100000"/>
              </a:lnSpc>
              <a:spcBef>
                <a:spcPts val="1400"/>
              </a:spcBef>
              <a:buNone/>
            </a:pPr>
            <a:r>
              <a:rPr lang="en-ZA" altLang="en-US" sz="1800" u="sng" dirty="0">
                <a:solidFill>
                  <a:schemeClr val="tx1">
                    <a:lumMod val="85000"/>
                    <a:lumOff val="15000"/>
                  </a:schemeClr>
                </a:solidFill>
                <a:latin typeface="Microsoft JhengHei" panose="020B0604030504040204" charset="-120"/>
                <a:ea typeface="Microsoft JhengHei" panose="020B0604030504040204" charset="-120"/>
              </a:rPr>
              <a:t>A list of some of the SQL queries performed on the dataset:</a:t>
            </a:r>
            <a:endParaRPr lang="en-US" sz="1800" dirty="0">
              <a:solidFill>
                <a:schemeClr val="tx1">
                  <a:lumMod val="85000"/>
                  <a:lumOff val="15000"/>
                </a:schemeClr>
              </a:solidFill>
              <a:latin typeface="Microsoft JhengHei" panose="020B0604030504040204" charset="-120"/>
              <a:ea typeface="Microsoft JhengHei" panose="020B0604030504040204" charset="-120"/>
            </a:endParaRPr>
          </a:p>
          <a:p>
            <a:pPr algn="just">
              <a:lnSpc>
                <a:spcPct val="100000"/>
              </a:lnSpc>
              <a:spcBef>
                <a:spcPts val="1400"/>
              </a:spcBef>
            </a:pPr>
            <a:r>
              <a:rPr lang="en-US" sz="1800" dirty="0">
                <a:solidFill>
                  <a:schemeClr val="tx1">
                    <a:lumMod val="85000"/>
                    <a:lumOff val="15000"/>
                  </a:schemeClr>
                </a:solidFill>
                <a:latin typeface="Microsoft JhengHei" panose="020B0604030504040204" charset="-120"/>
                <a:ea typeface="Microsoft JhengHei" panose="020B0604030504040204" charset="-120"/>
              </a:rPr>
              <a:t>Displaying the names of the unique launch sites in the space mission </a:t>
            </a:r>
            <a:r>
              <a:rPr lang="en-ZA" altLang="en-US" sz="1800" b="1" dirty="0">
                <a:solidFill>
                  <a:schemeClr val="tx1">
                    <a:lumMod val="85000"/>
                    <a:lumOff val="15000"/>
                  </a:schemeClr>
                </a:solidFill>
                <a:latin typeface="Microsoft JhengHei" panose="020B0604030504040204" charset="-120"/>
                <a:ea typeface="Microsoft JhengHei" panose="020B0604030504040204" charset="-120"/>
              </a:rPr>
              <a:t>---</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 </a:t>
            </a:r>
            <a:r>
              <a:rPr lang="en-US" sz="1800" dirty="0">
                <a:solidFill>
                  <a:schemeClr val="tx1">
                    <a:lumMod val="85000"/>
                    <a:lumOff val="15000"/>
                  </a:schemeClr>
                </a:solidFill>
                <a:latin typeface="Microsoft JhengHei" panose="020B0604030504040204" charset="-120"/>
                <a:ea typeface="Microsoft JhengHei" panose="020B0604030504040204" charset="-120"/>
              </a:rPr>
              <a:t>Displaying 5 records where launch sites begin with the string 'CCA' </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a:t>
            </a:r>
            <a:r>
              <a:rPr lang="en-US" sz="18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 </a:t>
            </a:r>
            <a:r>
              <a:rPr lang="en-US" sz="1800" dirty="0">
                <a:solidFill>
                  <a:schemeClr val="tx1">
                    <a:lumMod val="85000"/>
                    <a:lumOff val="15000"/>
                  </a:schemeClr>
                </a:solidFill>
                <a:latin typeface="Microsoft JhengHei" panose="020B0604030504040204" charset="-120"/>
                <a:ea typeface="Microsoft JhengHei" panose="020B0604030504040204" charset="-120"/>
              </a:rPr>
              <a:t>Displaying the total payload mass carried by boosters launched by NASA (CRS)</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 --- </a:t>
            </a:r>
            <a:r>
              <a:rPr lang="en-US" sz="1800" dirty="0">
                <a:solidFill>
                  <a:schemeClr val="tx1">
                    <a:lumMod val="85000"/>
                    <a:lumOff val="15000"/>
                  </a:schemeClr>
                </a:solidFill>
                <a:latin typeface="Microsoft JhengHei" panose="020B0604030504040204" charset="-120"/>
                <a:ea typeface="Microsoft JhengHei" panose="020B0604030504040204" charset="-120"/>
              </a:rPr>
              <a:t>Displaying average payload mass carried by booster version F9 v1.1</a:t>
            </a:r>
            <a:endParaRPr lang="en-ZA" sz="1800" dirty="0">
              <a:solidFill>
                <a:schemeClr val="tx1">
                  <a:lumMod val="85000"/>
                  <a:lumOff val="15000"/>
                </a:schemeClr>
              </a:solidFill>
              <a:latin typeface="Microsoft JhengHei" panose="020B0604030504040204" charset="-120"/>
              <a:ea typeface="Microsoft JhengHei" panose="020B0604030504040204" charset="-120"/>
            </a:endParaRPr>
          </a:p>
          <a:p>
            <a:pPr algn="just">
              <a:lnSpc>
                <a:spcPct val="100000"/>
              </a:lnSpc>
              <a:spcBef>
                <a:spcPts val="1400"/>
              </a:spcBef>
            </a:pPr>
            <a:r>
              <a:rPr lang="en-US" sz="1800" dirty="0">
                <a:solidFill>
                  <a:schemeClr val="tx1">
                    <a:lumMod val="85000"/>
                    <a:lumOff val="15000"/>
                  </a:schemeClr>
                </a:solidFill>
                <a:latin typeface="Microsoft JhengHei" panose="020B0604030504040204" charset="-120"/>
                <a:ea typeface="Microsoft JhengHei" panose="020B0604030504040204" charset="-120"/>
              </a:rPr>
              <a:t>Listing the date when the first successful landing outcome in ground pad was achieved </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 </a:t>
            </a:r>
            <a:r>
              <a:rPr lang="en-US" sz="1800" dirty="0">
                <a:solidFill>
                  <a:schemeClr val="tx1">
                    <a:lumMod val="85000"/>
                    <a:lumOff val="15000"/>
                  </a:schemeClr>
                </a:solidFill>
                <a:latin typeface="Microsoft JhengHei" panose="020B0604030504040204" charset="-120"/>
                <a:ea typeface="Microsoft JhengHei" panose="020B0604030504040204" charset="-120"/>
              </a:rPr>
              <a:t>Listing the names of the boosters which have success in drone ship and have payload mass greater than 4000 but less than 6000 </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 </a:t>
            </a:r>
            <a:r>
              <a:rPr lang="en-US" sz="1800" dirty="0">
                <a:solidFill>
                  <a:schemeClr val="tx1">
                    <a:lumMod val="85000"/>
                    <a:lumOff val="15000"/>
                  </a:schemeClr>
                </a:solidFill>
                <a:latin typeface="Microsoft JhengHei" panose="020B0604030504040204" charset="-120"/>
                <a:ea typeface="Microsoft JhengHei" panose="020B0604030504040204" charset="-120"/>
              </a:rPr>
              <a:t>Listing the total number of successful and failure mission outcomes </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 </a:t>
            </a:r>
            <a:r>
              <a:rPr lang="en-US" sz="1800" dirty="0">
                <a:solidFill>
                  <a:schemeClr val="tx1">
                    <a:lumMod val="85000"/>
                    <a:lumOff val="15000"/>
                  </a:schemeClr>
                </a:solidFill>
                <a:latin typeface="Microsoft JhengHei" panose="020B0604030504040204" charset="-120"/>
                <a:ea typeface="Microsoft JhengHei" panose="020B0604030504040204" charset="-120"/>
              </a:rPr>
              <a:t>Listing the names of the booster versions which have carried the maximum payload mass </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 </a:t>
            </a:r>
            <a:r>
              <a:rPr lang="en-US" sz="1800" dirty="0">
                <a:solidFill>
                  <a:schemeClr val="tx1">
                    <a:lumMod val="85000"/>
                    <a:lumOff val="15000"/>
                  </a:schemeClr>
                </a:solidFill>
                <a:latin typeface="Microsoft JhengHei" panose="020B0604030504040204" charset="-120"/>
                <a:ea typeface="Microsoft JhengHei" panose="020B0604030504040204" charset="-120"/>
              </a:rPr>
              <a:t>Listing the failed landing outcomes in drone ship, their booster versions, and launch site names for in year 2015 </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 </a:t>
            </a:r>
            <a:r>
              <a:rPr lang="en-US" sz="1800" dirty="0">
                <a:solidFill>
                  <a:schemeClr val="tx1">
                    <a:lumMod val="85000"/>
                    <a:lumOff val="15000"/>
                  </a:schemeClr>
                </a:solidFill>
                <a:latin typeface="Microsoft JhengHei" panose="020B0604030504040204" charset="-120"/>
                <a:ea typeface="Microsoft JhengHei" panose="020B0604030504040204" charset="-120"/>
              </a:rPr>
              <a:t>Ranking the count of landing outcomes  between the date 2010-06-04 and 2017-03-20, in descending order</a:t>
            </a:r>
            <a:r>
              <a:rPr lang="en-ZA" altLang="en-US" sz="1800" dirty="0">
                <a:solidFill>
                  <a:schemeClr val="tx1">
                    <a:lumMod val="85000"/>
                    <a:lumOff val="15000"/>
                  </a:schemeClr>
                </a:solidFill>
                <a:latin typeface="Microsoft JhengHei" panose="020B0604030504040204" charset="-120"/>
                <a:ea typeface="Microsoft JhengHei" panose="020B0604030504040204" charset="-120"/>
              </a:rPr>
              <a:t>.</a:t>
            </a:r>
          </a:p>
          <a:p>
            <a:pPr>
              <a:lnSpc>
                <a:spcPct val="100000"/>
              </a:lnSpc>
              <a:spcBef>
                <a:spcPts val="1400"/>
              </a:spcBef>
            </a:pPr>
            <a:r>
              <a:rPr lang="en-US" sz="1800" dirty="0">
                <a:solidFill>
                  <a:schemeClr val="tx1">
                    <a:lumMod val="85000"/>
                    <a:lumOff val="15000"/>
                  </a:schemeClr>
                </a:solidFill>
                <a:latin typeface="Microsoft JhengHei" panose="020B0604030504040204" charset="-120"/>
                <a:ea typeface="Microsoft JhengHei" panose="020B0604030504040204" charset="-120"/>
                <a:sym typeface="+mn-ea"/>
              </a:rPr>
              <a:t>GitHub URL</a:t>
            </a:r>
            <a:r>
              <a:rPr lang="en-ZA" altLang="en-US" sz="1800" dirty="0">
                <a:solidFill>
                  <a:schemeClr val="tx1">
                    <a:lumMod val="85000"/>
                    <a:lumOff val="15000"/>
                  </a:schemeClr>
                </a:solidFill>
                <a:latin typeface="Microsoft JhengHei" panose="020B0604030504040204" charset="-120"/>
                <a:ea typeface="Microsoft JhengHei" panose="020B0604030504040204" charset="-120"/>
                <a:sym typeface="+mn-ea"/>
              </a:rPr>
              <a:t>: </a:t>
            </a:r>
            <a:r>
              <a:rPr lang="en-US" sz="1800" dirty="0">
                <a:solidFill>
                  <a:schemeClr val="tx1">
                    <a:lumMod val="85000"/>
                    <a:lumOff val="15000"/>
                  </a:schemeClr>
                </a:solidFill>
                <a:latin typeface="Microsoft JhengHei" panose="020B0604030504040204" charset="-120"/>
                <a:ea typeface="Microsoft JhengHei" panose="020B0604030504040204" charset="-120"/>
                <a:sym typeface="+mn-ea"/>
                <a:hlinkClick r:id="rId3"/>
              </a:rPr>
              <a:t>EDA with SQL</a:t>
            </a: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2" y="1087700"/>
            <a:ext cx="10515600" cy="4937874"/>
          </a:xfrm>
          <a:prstGeom prst="rect">
            <a:avLst/>
          </a:prstGeom>
        </p:spPr>
        <p:txBody>
          <a:bodyPr>
            <a:normAutofit fontScale="40000" lnSpcReduction="20000"/>
          </a:bodyPr>
          <a:lstStyle/>
          <a:p>
            <a:pPr marL="0" indent="0">
              <a:buNone/>
            </a:pPr>
            <a:endParaRPr lang="en-ZA" altLang="en-US" dirty="0">
              <a:solidFill>
                <a:schemeClr val="accent3">
                  <a:lumMod val="25000"/>
                </a:schemeClr>
              </a:solidFill>
              <a:latin typeface="Microsoft JhengHei" panose="020B0604030504040204" charset="-120"/>
              <a:ea typeface="Microsoft JhengHei" panose="020B0604030504040204" charset="-120"/>
            </a:endParaRPr>
          </a:p>
          <a:p>
            <a:pPr algn="just">
              <a:lnSpc>
                <a:spcPct val="170000"/>
              </a:lnSpc>
            </a:pPr>
            <a:r>
              <a:rPr lang="en-ZA" altLang="en-US" sz="4800" dirty="0">
                <a:solidFill>
                  <a:schemeClr val="accent3">
                    <a:lumMod val="25000"/>
                  </a:schemeClr>
                </a:solidFill>
                <a:latin typeface="Microsoft JhengHei" panose="020B0604030504040204" charset="-120"/>
                <a:ea typeface="Microsoft JhengHei" panose="020B0604030504040204" charset="-120"/>
              </a:rPr>
              <a:t>O</a:t>
            </a:r>
            <a:r>
              <a:rPr lang="en-US" sz="4800" dirty="0" err="1">
                <a:solidFill>
                  <a:schemeClr val="accent3">
                    <a:lumMod val="25000"/>
                  </a:schemeClr>
                </a:solidFill>
                <a:latin typeface="Microsoft JhengHei" panose="020B0604030504040204" charset="-120"/>
                <a:ea typeface="Microsoft JhengHei" panose="020B0604030504040204" charset="-120"/>
              </a:rPr>
              <a:t>bjects</a:t>
            </a:r>
            <a:r>
              <a:rPr lang="en-US" sz="4800" dirty="0">
                <a:solidFill>
                  <a:schemeClr val="accent3">
                    <a:lumMod val="25000"/>
                  </a:schemeClr>
                </a:solidFill>
                <a:latin typeface="Microsoft JhengHei" panose="020B0604030504040204" charset="-120"/>
                <a:ea typeface="Microsoft JhengHei" panose="020B0604030504040204" charset="-120"/>
              </a:rPr>
              <a:t> </a:t>
            </a:r>
            <a:r>
              <a:rPr lang="en-ZA" altLang="en-US" sz="4800" dirty="0">
                <a:solidFill>
                  <a:schemeClr val="accent3">
                    <a:lumMod val="25000"/>
                  </a:schemeClr>
                </a:solidFill>
                <a:latin typeface="Microsoft JhengHei" panose="020B0604030504040204" charset="-120"/>
                <a:ea typeface="Microsoft JhengHei" panose="020B0604030504040204" charset="-120"/>
              </a:rPr>
              <a:t>were </a:t>
            </a:r>
            <a:r>
              <a:rPr lang="en-US" sz="4800" dirty="0">
                <a:solidFill>
                  <a:schemeClr val="accent3">
                    <a:lumMod val="25000"/>
                  </a:schemeClr>
                </a:solidFill>
                <a:latin typeface="Microsoft JhengHei" panose="020B0604030504040204" charset="-120"/>
                <a:ea typeface="Microsoft JhengHei" panose="020B0604030504040204" charset="-120"/>
              </a:rPr>
              <a:t> created and added to a </a:t>
            </a:r>
            <a:r>
              <a:rPr lang="en-ZA" altLang="en-US" sz="4800" dirty="0">
                <a:solidFill>
                  <a:schemeClr val="accent3">
                    <a:lumMod val="25000"/>
                  </a:schemeClr>
                </a:solidFill>
                <a:latin typeface="Microsoft JhengHei" panose="020B0604030504040204" charset="-120"/>
                <a:ea typeface="Microsoft JhengHei" panose="020B0604030504040204" charset="-120"/>
              </a:rPr>
              <a:t>F</a:t>
            </a:r>
            <a:r>
              <a:rPr lang="en-US" sz="4800" dirty="0" err="1">
                <a:solidFill>
                  <a:schemeClr val="accent3">
                    <a:lumMod val="25000"/>
                  </a:schemeClr>
                </a:solidFill>
                <a:latin typeface="Microsoft JhengHei" panose="020B0604030504040204" charset="-120"/>
                <a:ea typeface="Microsoft JhengHei" panose="020B0604030504040204" charset="-120"/>
              </a:rPr>
              <a:t>olium</a:t>
            </a:r>
            <a:r>
              <a:rPr lang="en-US" sz="4800" dirty="0">
                <a:solidFill>
                  <a:schemeClr val="accent3">
                    <a:lumMod val="25000"/>
                  </a:schemeClr>
                </a:solidFill>
                <a:latin typeface="Microsoft JhengHei" panose="020B0604030504040204" charset="-120"/>
                <a:ea typeface="Microsoft JhengHei" panose="020B0604030504040204" charset="-120"/>
              </a:rPr>
              <a:t> map</a:t>
            </a:r>
            <a:r>
              <a:rPr lang="en-ZA" altLang="en-US" sz="4800" dirty="0">
                <a:solidFill>
                  <a:schemeClr val="accent3">
                    <a:lumMod val="25000"/>
                  </a:schemeClr>
                </a:solidFill>
                <a:latin typeface="Microsoft JhengHei" panose="020B0604030504040204" charset="-120"/>
                <a:ea typeface="Microsoft JhengHei" panose="020B0604030504040204" charset="-120"/>
              </a:rPr>
              <a:t>. </a:t>
            </a:r>
            <a:r>
              <a:rPr lang="en-US" sz="4800" dirty="0">
                <a:solidFill>
                  <a:schemeClr val="accent3">
                    <a:lumMod val="25000"/>
                  </a:schemeClr>
                </a:solidFill>
                <a:latin typeface="Microsoft JhengHei" panose="020B0604030504040204" charset="-120"/>
                <a:ea typeface="Microsoft JhengHei" panose="020B0604030504040204" charset="-120"/>
              </a:rPr>
              <a:t>Marker </a:t>
            </a:r>
            <a:r>
              <a:rPr lang="en-ZA" altLang="en-US" sz="4800" dirty="0">
                <a:solidFill>
                  <a:schemeClr val="accent3">
                    <a:lumMod val="25000"/>
                  </a:schemeClr>
                </a:solidFill>
                <a:latin typeface="Microsoft JhengHei" panose="020B0604030504040204" charset="-120"/>
                <a:ea typeface="Microsoft JhengHei" panose="020B0604030504040204" charset="-120"/>
              </a:rPr>
              <a:t>objects were used to</a:t>
            </a:r>
            <a:r>
              <a:rPr lang="en-US" sz="4800" dirty="0">
                <a:solidFill>
                  <a:schemeClr val="accent3">
                    <a:lumMod val="25000"/>
                  </a:schemeClr>
                </a:solidFill>
                <a:latin typeface="Microsoft JhengHei" panose="020B0604030504040204" charset="-120"/>
                <a:ea typeface="Microsoft JhengHei" panose="020B0604030504040204" charset="-120"/>
              </a:rPr>
              <a:t> show all launch sites on a map </a:t>
            </a:r>
            <a:r>
              <a:rPr lang="en-ZA" altLang="en-US" sz="4800" dirty="0">
                <a:solidFill>
                  <a:schemeClr val="accent3">
                    <a:lumMod val="25000"/>
                  </a:schemeClr>
                </a:solidFill>
                <a:latin typeface="Microsoft JhengHei" panose="020B0604030504040204" charset="-120"/>
                <a:ea typeface="Microsoft JhengHei" panose="020B0604030504040204" charset="-120"/>
              </a:rPr>
              <a:t>as well as</a:t>
            </a:r>
            <a:r>
              <a:rPr lang="en-US" sz="4800" dirty="0">
                <a:solidFill>
                  <a:schemeClr val="accent3">
                    <a:lumMod val="25000"/>
                  </a:schemeClr>
                </a:solidFill>
                <a:latin typeface="Microsoft JhengHei" panose="020B0604030504040204" charset="-120"/>
                <a:ea typeface="Microsoft JhengHei" panose="020B0604030504040204" charset="-120"/>
              </a:rPr>
              <a:t> the successful/failed launches for each site on the map</a:t>
            </a:r>
            <a:r>
              <a:rPr lang="en-ZA" altLang="en-US" sz="4800" dirty="0">
                <a:solidFill>
                  <a:schemeClr val="accent3">
                    <a:lumMod val="25000"/>
                  </a:schemeClr>
                </a:solidFill>
                <a:latin typeface="Microsoft JhengHei" panose="020B0604030504040204" charset="-120"/>
                <a:ea typeface="Microsoft JhengHei" panose="020B0604030504040204" charset="-120"/>
              </a:rPr>
              <a:t>. </a:t>
            </a:r>
            <a:r>
              <a:rPr lang="en-US" sz="4800" dirty="0">
                <a:solidFill>
                  <a:schemeClr val="accent3">
                    <a:lumMod val="25000"/>
                  </a:schemeClr>
                </a:solidFill>
                <a:latin typeface="Microsoft JhengHei" panose="020B0604030504040204" charset="-120"/>
                <a:ea typeface="Microsoft JhengHei" panose="020B0604030504040204" charset="-120"/>
              </a:rPr>
              <a:t>Line </a:t>
            </a:r>
            <a:r>
              <a:rPr lang="en-ZA" altLang="en-US" sz="4800" dirty="0">
                <a:solidFill>
                  <a:schemeClr val="accent3">
                    <a:lumMod val="25000"/>
                  </a:schemeClr>
                </a:solidFill>
                <a:latin typeface="Microsoft JhengHei" panose="020B0604030504040204" charset="-120"/>
                <a:ea typeface="Microsoft JhengHei" panose="020B0604030504040204" charset="-120"/>
              </a:rPr>
              <a:t>objects were used to</a:t>
            </a:r>
            <a:r>
              <a:rPr lang="en-US" sz="4800" dirty="0">
                <a:solidFill>
                  <a:schemeClr val="accent3">
                    <a:lumMod val="25000"/>
                  </a:schemeClr>
                </a:solidFill>
                <a:latin typeface="Microsoft JhengHei" panose="020B0604030504040204" charset="-120"/>
                <a:ea typeface="Microsoft JhengHei" panose="020B0604030504040204" charset="-120"/>
              </a:rPr>
              <a:t> </a:t>
            </a:r>
            <a:r>
              <a:rPr lang="en-ZA" altLang="en-US" sz="4800" dirty="0">
                <a:solidFill>
                  <a:schemeClr val="accent3">
                    <a:lumMod val="25000"/>
                  </a:schemeClr>
                </a:solidFill>
                <a:latin typeface="Microsoft JhengHei" panose="020B0604030504040204" charset="-120"/>
                <a:ea typeface="Microsoft JhengHei" panose="020B0604030504040204" charset="-120"/>
              </a:rPr>
              <a:t>calculate</a:t>
            </a:r>
            <a:r>
              <a:rPr lang="en-US" sz="4800" dirty="0">
                <a:solidFill>
                  <a:schemeClr val="accent3">
                    <a:lumMod val="25000"/>
                  </a:schemeClr>
                </a:solidFill>
                <a:latin typeface="Microsoft JhengHei" panose="020B0604030504040204" charset="-120"/>
                <a:ea typeface="Microsoft JhengHei" panose="020B0604030504040204" charset="-120"/>
              </a:rPr>
              <a:t> the distances between a launch site to its proximities.</a:t>
            </a:r>
          </a:p>
          <a:p>
            <a:pPr algn="just">
              <a:lnSpc>
                <a:spcPct val="150000"/>
              </a:lnSpc>
              <a:spcBef>
                <a:spcPts val="1400"/>
              </a:spcBef>
            </a:pPr>
            <a:r>
              <a:rPr lang="en-US" sz="4800" dirty="0">
                <a:solidFill>
                  <a:schemeClr val="accent3">
                    <a:lumMod val="25000"/>
                  </a:schemeClr>
                </a:solidFill>
                <a:latin typeface="Microsoft JhengHei" panose="020B0604030504040204" charset="-120"/>
                <a:ea typeface="Microsoft JhengHei" panose="020B0604030504040204" charset="-120"/>
              </a:rPr>
              <a:t>By adding these objects, following geographical patterns about launch sites are found:</a:t>
            </a:r>
          </a:p>
          <a:p>
            <a:pPr lvl="1" algn="just">
              <a:lnSpc>
                <a:spcPct val="100000"/>
              </a:lnSpc>
              <a:spcBef>
                <a:spcPts val="1400"/>
              </a:spcBef>
            </a:pPr>
            <a:r>
              <a:rPr lang="en-US" sz="4800" dirty="0">
                <a:solidFill>
                  <a:schemeClr val="accent3">
                    <a:lumMod val="25000"/>
                  </a:schemeClr>
                </a:solidFill>
                <a:latin typeface="Microsoft JhengHei" panose="020B0604030504040204" charset="-120"/>
                <a:ea typeface="Microsoft JhengHei" panose="020B0604030504040204" charset="-120"/>
              </a:rPr>
              <a:t>Launch sites in close proximity to railways</a:t>
            </a:r>
          </a:p>
          <a:p>
            <a:pPr lvl="1" algn="just">
              <a:lnSpc>
                <a:spcPct val="100000"/>
              </a:lnSpc>
              <a:spcBef>
                <a:spcPts val="1400"/>
              </a:spcBef>
            </a:pPr>
            <a:r>
              <a:rPr lang="en-US" sz="4800" dirty="0">
                <a:solidFill>
                  <a:schemeClr val="accent3">
                    <a:lumMod val="25000"/>
                  </a:schemeClr>
                </a:solidFill>
                <a:latin typeface="Microsoft JhengHei" panose="020B0604030504040204" charset="-120"/>
                <a:ea typeface="Microsoft JhengHei" panose="020B0604030504040204" charset="-120"/>
              </a:rPr>
              <a:t>Launch sites in close proximity to highways</a:t>
            </a:r>
          </a:p>
          <a:p>
            <a:pPr lvl="1" algn="just">
              <a:lnSpc>
                <a:spcPct val="100000"/>
              </a:lnSpc>
              <a:spcBef>
                <a:spcPts val="1400"/>
              </a:spcBef>
            </a:pPr>
            <a:r>
              <a:rPr lang="en-US" sz="4800" dirty="0">
                <a:solidFill>
                  <a:schemeClr val="accent3">
                    <a:lumMod val="25000"/>
                  </a:schemeClr>
                </a:solidFill>
                <a:latin typeface="Microsoft JhengHei" panose="020B0604030504040204" charset="-120"/>
                <a:ea typeface="Microsoft JhengHei" panose="020B0604030504040204" charset="-120"/>
              </a:rPr>
              <a:t>Launch sites in close proximity to coastline</a:t>
            </a:r>
          </a:p>
          <a:p>
            <a:pPr lvl="1" algn="just">
              <a:lnSpc>
                <a:spcPct val="100000"/>
              </a:lnSpc>
              <a:spcBef>
                <a:spcPts val="1400"/>
              </a:spcBef>
            </a:pPr>
            <a:r>
              <a:rPr lang="en-US" sz="4800" dirty="0">
                <a:solidFill>
                  <a:schemeClr val="accent3">
                    <a:lumMod val="25000"/>
                  </a:schemeClr>
                </a:solidFill>
                <a:latin typeface="Microsoft JhengHei" panose="020B0604030504040204" charset="-120"/>
                <a:ea typeface="Microsoft JhengHei" panose="020B0604030504040204" charset="-120"/>
              </a:rPr>
              <a:t>Launch sites keep certain distance away from cities</a:t>
            </a:r>
          </a:p>
          <a:p>
            <a:pPr algn="just">
              <a:lnSpc>
                <a:spcPct val="150000"/>
              </a:lnSpc>
              <a:spcBef>
                <a:spcPts val="1400"/>
              </a:spcBef>
            </a:pPr>
            <a:r>
              <a:rPr lang="en-US" sz="4800"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sz="48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4800" dirty="0">
                <a:solidFill>
                  <a:schemeClr val="tx1">
                    <a:lumMod val="85000"/>
                    <a:lumOff val="15000"/>
                  </a:schemeClr>
                </a:solidFill>
                <a:latin typeface="Microsoft JhengHei" panose="020B0604030504040204" charset="-120"/>
                <a:ea typeface="Microsoft JhengHei" panose="020B0604030504040204" charset="-120"/>
                <a:hlinkClick r:id="rId3"/>
              </a:rPr>
              <a:t>Interactive Map Analytics</a:t>
            </a:r>
            <a:endParaRPr lang="en-US" sz="48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087699"/>
            <a:ext cx="10515600" cy="4937874"/>
          </a:xfrm>
          <a:prstGeom prst="rect">
            <a:avLst/>
          </a:prstGeom>
        </p:spPr>
        <p:txBody>
          <a:bodyPr vert="horz" lIns="91440" tIns="45720" rIns="91440" bIns="45720" rtlCol="0" anchor="t">
            <a:normAutofit fontScale="77500" lnSpcReduction="20000"/>
          </a:bodyPr>
          <a:lstStyle/>
          <a:p>
            <a:endParaRPr lang="en-US" dirty="0"/>
          </a:p>
          <a:p>
            <a:pPr marL="0" indent="0">
              <a:lnSpc>
                <a:spcPct val="150000"/>
              </a:lnSpc>
              <a:spcBef>
                <a:spcPts val="1400"/>
              </a:spcBef>
              <a:buNone/>
            </a:pPr>
            <a:r>
              <a:rPr lang="en-US" u="sng" dirty="0">
                <a:solidFill>
                  <a:schemeClr val="tx1">
                    <a:lumMod val="85000"/>
                    <a:lumOff val="15000"/>
                  </a:schemeClr>
                </a:solidFill>
                <a:latin typeface="Microsoft JhengHei" panose="020B0604030504040204" charset="-120"/>
                <a:ea typeface="Microsoft JhengHei" panose="020B0604030504040204" charset="-120"/>
              </a:rPr>
              <a:t>The dashboard application contains </a:t>
            </a:r>
            <a:r>
              <a:rPr lang="en-ZA" altLang="en-US" u="sng" dirty="0">
                <a:solidFill>
                  <a:schemeClr val="tx1">
                    <a:lumMod val="85000"/>
                    <a:lumOff val="15000"/>
                  </a:schemeClr>
                </a:solidFill>
                <a:latin typeface="Microsoft JhengHei" panose="020B0604030504040204" charset="-120"/>
                <a:ea typeface="Microsoft JhengHei" panose="020B0604030504040204" charset="-120"/>
              </a:rPr>
              <a:t>two </a:t>
            </a:r>
            <a:r>
              <a:rPr lang="en-US" u="sng" dirty="0">
                <a:solidFill>
                  <a:schemeClr val="tx1">
                    <a:lumMod val="85000"/>
                    <a:lumOff val="15000"/>
                  </a:schemeClr>
                </a:solidFill>
                <a:latin typeface="Microsoft JhengHei" panose="020B0604030504040204" charset="-120"/>
                <a:ea typeface="Microsoft JhengHei" panose="020B0604030504040204" charset="-120"/>
              </a:rPr>
              <a:t>chart</a:t>
            </a:r>
            <a:r>
              <a:rPr lang="en-ZA" altLang="en-US" u="sng" dirty="0">
                <a:solidFill>
                  <a:schemeClr val="tx1">
                    <a:lumMod val="85000"/>
                    <a:lumOff val="15000"/>
                  </a:schemeClr>
                </a:solidFill>
                <a:latin typeface="Microsoft JhengHei" panose="020B0604030504040204" charset="-120"/>
                <a:ea typeface="Microsoft JhengHei" panose="020B0604030504040204" charset="-120"/>
              </a:rPr>
              <a:t>s:</a:t>
            </a:r>
            <a:endParaRPr lang="en-US"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dirty="0">
                <a:solidFill>
                  <a:schemeClr val="tx1">
                    <a:lumMod val="85000"/>
                    <a:lumOff val="15000"/>
                  </a:schemeClr>
                </a:solidFill>
                <a:latin typeface="Microsoft JhengHei" panose="020B0604030504040204" charset="-120"/>
                <a:ea typeface="Microsoft JhengHei" panose="020B0604030504040204" charset="-120"/>
              </a:rPr>
              <a:t> </a:t>
            </a:r>
            <a:r>
              <a:rPr lang="en-ZA" altLang="en-US" dirty="0">
                <a:solidFill>
                  <a:schemeClr val="tx1">
                    <a:lumMod val="85000"/>
                    <a:lumOff val="15000"/>
                  </a:schemeClr>
                </a:solidFill>
                <a:latin typeface="Microsoft JhengHei" panose="020B0604030504040204" charset="-120"/>
                <a:ea typeface="Microsoft JhengHei" panose="020B0604030504040204" charset="-120"/>
              </a:rPr>
              <a:t>A p</a:t>
            </a:r>
            <a:r>
              <a:rPr lang="en-US" dirty="0" err="1">
                <a:solidFill>
                  <a:schemeClr val="tx1">
                    <a:lumMod val="85000"/>
                    <a:lumOff val="15000"/>
                  </a:schemeClr>
                </a:solidFill>
                <a:latin typeface="Microsoft JhengHei" panose="020B0604030504040204" charset="-120"/>
                <a:ea typeface="Microsoft JhengHei" panose="020B0604030504040204" charset="-120"/>
              </a:rPr>
              <a:t>ie</a:t>
            </a:r>
            <a:r>
              <a:rPr lang="en-US" dirty="0">
                <a:solidFill>
                  <a:schemeClr val="tx1">
                    <a:lumMod val="85000"/>
                    <a:lumOff val="15000"/>
                  </a:schemeClr>
                </a:solidFill>
                <a:latin typeface="Microsoft JhengHei" panose="020B0604030504040204" charset="-120"/>
                <a:ea typeface="Microsoft JhengHei" panose="020B0604030504040204" charset="-120"/>
              </a:rPr>
              <a:t> chart </a:t>
            </a:r>
            <a:r>
              <a:rPr lang="en-ZA" altLang="en-US" dirty="0">
                <a:solidFill>
                  <a:schemeClr val="tx1">
                    <a:lumMod val="85000"/>
                    <a:lumOff val="15000"/>
                  </a:schemeClr>
                </a:solidFill>
                <a:latin typeface="Microsoft JhengHei" panose="020B0604030504040204" charset="-120"/>
                <a:ea typeface="Microsoft JhengHei" panose="020B0604030504040204" charset="-120"/>
              </a:rPr>
              <a:t>that shows the successful launch by each</a:t>
            </a:r>
            <a:r>
              <a:rPr lang="en-US" dirty="0">
                <a:solidFill>
                  <a:schemeClr val="tx1">
                    <a:lumMod val="85000"/>
                    <a:lumOff val="15000"/>
                  </a:schemeClr>
                </a:solidFill>
                <a:latin typeface="Microsoft JhengHei" panose="020B0604030504040204" charset="-120"/>
                <a:ea typeface="Microsoft JhengHei" panose="020B0604030504040204" charset="-120"/>
              </a:rPr>
              <a:t> site</a:t>
            </a:r>
            <a:r>
              <a:rPr lang="en-ZA" altLang="en-US" dirty="0">
                <a:solidFill>
                  <a:schemeClr val="tx1">
                    <a:lumMod val="85000"/>
                    <a:lumOff val="15000"/>
                  </a:schemeClr>
                </a:solidFill>
                <a:latin typeface="Microsoft JhengHei" panose="020B0604030504040204" charset="-120"/>
                <a:ea typeface="Microsoft JhengHei" panose="020B0604030504040204" charset="-120"/>
              </a:rPr>
              <a:t>. This chart is useful as you can visualize the distribution of landing outcomes across all launch sites or show the success rate of launches on individual sites.</a:t>
            </a:r>
            <a:endParaRPr lang="en-US"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dirty="0">
                <a:solidFill>
                  <a:schemeClr val="tx1">
                    <a:lumMod val="85000"/>
                    <a:lumOff val="15000"/>
                  </a:schemeClr>
                </a:solidFill>
                <a:latin typeface="Microsoft JhengHei" panose="020B0604030504040204" charset="-120"/>
                <a:ea typeface="Microsoft JhengHei" panose="020B0604030504040204" charset="-120"/>
              </a:rPr>
              <a:t>A s</a:t>
            </a:r>
            <a:r>
              <a:rPr lang="en-US" dirty="0" err="1">
                <a:solidFill>
                  <a:schemeClr val="tx1">
                    <a:lumMod val="85000"/>
                    <a:lumOff val="15000"/>
                  </a:schemeClr>
                </a:solidFill>
                <a:latin typeface="Microsoft JhengHei" panose="020B0604030504040204" charset="-120"/>
                <a:ea typeface="Microsoft JhengHei" panose="020B0604030504040204" charset="-120"/>
              </a:rPr>
              <a:t>catter</a:t>
            </a:r>
            <a:r>
              <a:rPr lang="en-US" dirty="0">
                <a:solidFill>
                  <a:schemeClr val="tx1">
                    <a:lumMod val="85000"/>
                    <a:lumOff val="15000"/>
                  </a:schemeClr>
                </a:solidFill>
                <a:latin typeface="Microsoft JhengHei" panose="020B0604030504040204" charset="-120"/>
                <a:ea typeface="Microsoft JhengHei" panose="020B0604030504040204" charset="-120"/>
              </a:rPr>
              <a:t> char</a:t>
            </a:r>
            <a:r>
              <a:rPr lang="en-ZA" altLang="en-US" dirty="0">
                <a:solidFill>
                  <a:schemeClr val="tx1">
                    <a:lumMod val="85000"/>
                    <a:lumOff val="15000"/>
                  </a:schemeClr>
                </a:solidFill>
                <a:latin typeface="Microsoft JhengHei" panose="020B0604030504040204" charset="-120"/>
                <a:ea typeface="Microsoft JhengHei" panose="020B0604030504040204" charset="-120"/>
              </a:rPr>
              <a:t>t that shows the relationship between landing outcomes an the payload mass of different boosters. The dashboard takes two inputs, namely the site(s) and payload mass. This chart is useful as you can visualize how different variables affect the landing outcomes.</a:t>
            </a:r>
            <a:endParaRPr lang="en-US"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US" dirty="0">
                <a:solidFill>
                  <a:schemeClr val="tx1">
                    <a:lumMod val="85000"/>
                    <a:lumOff val="15000"/>
                  </a:schemeClr>
                </a:solidFill>
                <a:latin typeface="Microsoft JhengHei" panose="020B0604030504040204" charset="-120"/>
                <a:ea typeface="Microsoft JhengHei" panose="020B0604030504040204" charset="-120"/>
              </a:rPr>
              <a:t>GitHub URL</a:t>
            </a:r>
            <a:r>
              <a:rPr lang="en-ZA" altLang="en-US" dirty="0">
                <a:solidFill>
                  <a:schemeClr val="tx1">
                    <a:lumMod val="85000"/>
                    <a:lumOff val="15000"/>
                  </a:schemeClr>
                </a:solidFill>
                <a:latin typeface="Microsoft JhengHei" panose="020B0604030504040204" charset="-120"/>
                <a:ea typeface="Microsoft JhengHei" panose="020B0604030504040204" charset="-120"/>
              </a:rPr>
              <a:t>: </a:t>
            </a:r>
            <a:r>
              <a:rPr lang="en-ZA" altLang="en-US" dirty="0">
                <a:solidFill>
                  <a:schemeClr val="tx1">
                    <a:lumMod val="85000"/>
                    <a:lumOff val="15000"/>
                  </a:schemeClr>
                </a:solidFill>
                <a:latin typeface="Microsoft JhengHei" panose="020B0604030504040204" charset="-120"/>
                <a:ea typeface="Microsoft JhengHei" panose="020B0604030504040204" charset="-120"/>
                <a:hlinkClick r:id="rId3"/>
              </a:rPr>
              <a:t>Interactive Dashboard</a:t>
            </a:r>
            <a:endParaRPr lang="en-ZA" altLang="en-US" dirty="0">
              <a:solidFill>
                <a:schemeClr val="tx1">
                  <a:lumMod val="85000"/>
                  <a:lumOff val="1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rminator 5">
            <a:extLst>
              <a:ext uri="{FF2B5EF4-FFF2-40B4-BE49-F238E27FC236}">
                <a16:creationId xmlns:a16="http://schemas.microsoft.com/office/drawing/2014/main" id="{E4853103-DEF7-8342-A924-C359D63B389F}"/>
              </a:ext>
            </a:extLst>
          </p:cNvPr>
          <p:cNvSpPr/>
          <p:nvPr/>
        </p:nvSpPr>
        <p:spPr>
          <a:xfrm>
            <a:off x="521413" y="1661774"/>
            <a:ext cx="3284379" cy="1049804"/>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Create column for  “Class”</a:t>
            </a:r>
          </a:p>
        </p:txBody>
      </p:sp>
      <p:sp>
        <p:nvSpPr>
          <p:cNvPr id="7" name="Process 6">
            <a:extLst>
              <a:ext uri="{FF2B5EF4-FFF2-40B4-BE49-F238E27FC236}">
                <a16:creationId xmlns:a16="http://schemas.microsoft.com/office/drawing/2014/main" id="{4213C8E8-3AA7-7A41-8C29-B3C9A589625E}"/>
              </a:ext>
            </a:extLst>
          </p:cNvPr>
          <p:cNvSpPr/>
          <p:nvPr/>
        </p:nvSpPr>
        <p:spPr>
          <a:xfrm>
            <a:off x="589957" y="3155810"/>
            <a:ext cx="3147291" cy="936104"/>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Standardize the data</a:t>
            </a:r>
            <a:endParaRPr lang="it-IT" dirty="0">
              <a:solidFill>
                <a:schemeClr val="bg1"/>
              </a:solidFill>
            </a:endParaRPr>
          </a:p>
        </p:txBody>
      </p:sp>
      <p:sp>
        <p:nvSpPr>
          <p:cNvPr id="8" name="Process 7">
            <a:extLst>
              <a:ext uri="{FF2B5EF4-FFF2-40B4-BE49-F238E27FC236}">
                <a16:creationId xmlns:a16="http://schemas.microsoft.com/office/drawing/2014/main" id="{CF3BABD7-8EE0-8044-8A34-4FAE1B7BE328}"/>
              </a:ext>
            </a:extLst>
          </p:cNvPr>
          <p:cNvSpPr/>
          <p:nvPr/>
        </p:nvSpPr>
        <p:spPr>
          <a:xfrm>
            <a:off x="4160570" y="3049787"/>
            <a:ext cx="3384316" cy="114815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Split into training and test set</a:t>
            </a:r>
            <a:endParaRPr lang="it-IT" dirty="0">
              <a:solidFill>
                <a:schemeClr val="bg1"/>
              </a:solidFill>
            </a:endParaRPr>
          </a:p>
        </p:txBody>
      </p:sp>
      <p:sp>
        <p:nvSpPr>
          <p:cNvPr id="9" name="Process 8">
            <a:extLst>
              <a:ext uri="{FF2B5EF4-FFF2-40B4-BE49-F238E27FC236}">
                <a16:creationId xmlns:a16="http://schemas.microsoft.com/office/drawing/2014/main" id="{DB4422ED-2071-9641-A749-8F195B58B9B0}"/>
              </a:ext>
            </a:extLst>
          </p:cNvPr>
          <p:cNvSpPr/>
          <p:nvPr/>
        </p:nvSpPr>
        <p:spPr>
          <a:xfrm>
            <a:off x="7968208" y="3049787"/>
            <a:ext cx="3489764" cy="114815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Find best Hyperparameter for Logistic Regression, Decision Trees, SVM, k-NN</a:t>
            </a:r>
            <a:endParaRPr lang="it-IT" dirty="0">
              <a:solidFill>
                <a:schemeClr val="bg1"/>
              </a:solidFill>
            </a:endParaRPr>
          </a:p>
        </p:txBody>
      </p:sp>
      <p:sp>
        <p:nvSpPr>
          <p:cNvPr id="10" name="Terminator 9">
            <a:extLst>
              <a:ext uri="{FF2B5EF4-FFF2-40B4-BE49-F238E27FC236}">
                <a16:creationId xmlns:a16="http://schemas.microsoft.com/office/drawing/2014/main" id="{83D5B837-174F-1440-A436-A4EB2C4193F2}"/>
              </a:ext>
            </a:extLst>
          </p:cNvPr>
          <p:cNvSpPr/>
          <p:nvPr/>
        </p:nvSpPr>
        <p:spPr>
          <a:xfrm>
            <a:off x="8209871" y="4609366"/>
            <a:ext cx="3006437" cy="1004778"/>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ZA" altLang="en-GB" dirty="0">
              <a:latin typeface="Microsoft JhengHei" panose="020B0604030504040204" charset="-120"/>
              <a:ea typeface="Microsoft JhengHei" panose="020B0604030504040204" charset="-120"/>
              <a:sym typeface="+mn-ea"/>
            </a:endParaRPr>
          </a:p>
          <a:p>
            <a:pPr algn="ctr"/>
            <a:r>
              <a:rPr lang="en-ZA" altLang="en-GB" dirty="0">
                <a:latin typeface="Microsoft JhengHei" panose="020B0604030504040204" charset="-120"/>
                <a:ea typeface="Microsoft JhengHei" panose="020B0604030504040204" charset="-120"/>
              </a:rPr>
              <a:t>Evaluate models (accuracy </a:t>
            </a:r>
            <a:r>
              <a:rPr lang="en-ZA" altLang="en-GB" dirty="0">
                <a:latin typeface="Microsoft JhengHei" panose="020B0604030504040204" charset="-120"/>
                <a:ea typeface="Microsoft JhengHei" panose="020B0604030504040204" charset="-120"/>
                <a:sym typeface="+mn-ea"/>
              </a:rPr>
              <a:t>scores, confusion matrix) </a:t>
            </a:r>
            <a:endParaRPr lang="en-ZA" altLang="en-GB" dirty="0">
              <a:latin typeface="Microsoft JhengHei" panose="020B0604030504040204" charset="-120"/>
              <a:ea typeface="Microsoft JhengHei" panose="020B0604030504040204" charset="-120"/>
            </a:endParaRPr>
          </a:p>
          <a:p>
            <a:pPr algn="ctr"/>
            <a:endParaRPr lang="it-IT" dirty="0">
              <a:solidFill>
                <a:schemeClr val="bg1"/>
              </a:solidFill>
            </a:endParaRPr>
          </a:p>
        </p:txBody>
      </p:sp>
      <p:cxnSp>
        <p:nvCxnSpPr>
          <p:cNvPr id="11" name="Straight Arrow Connector 10">
            <a:extLst>
              <a:ext uri="{FF2B5EF4-FFF2-40B4-BE49-F238E27FC236}">
                <a16:creationId xmlns:a16="http://schemas.microsoft.com/office/drawing/2014/main" id="{8DDC3BE2-0993-D94A-83B9-E1E5C8C43D08}"/>
              </a:ext>
            </a:extLst>
          </p:cNvPr>
          <p:cNvCxnSpPr>
            <a:cxnSpLocks/>
            <a:stCxn id="6" idx="2"/>
            <a:endCxn id="7" idx="0"/>
          </p:cNvCxnSpPr>
          <p:nvPr/>
        </p:nvCxnSpPr>
        <p:spPr>
          <a:xfrm>
            <a:off x="2163603" y="2711578"/>
            <a:ext cx="0" cy="444232"/>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72F3EFD-1CDF-704B-A35C-6670A023CBBA}"/>
              </a:ext>
            </a:extLst>
          </p:cNvPr>
          <p:cNvCxnSpPr>
            <a:cxnSpLocks/>
            <a:stCxn id="7" idx="3"/>
            <a:endCxn id="8" idx="1"/>
          </p:cNvCxnSpPr>
          <p:nvPr/>
        </p:nvCxnSpPr>
        <p:spPr>
          <a:xfrm>
            <a:off x="3737248" y="3623862"/>
            <a:ext cx="423322"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E3B6439-1E6A-D045-8C1D-92145B3DBA80}"/>
              </a:ext>
            </a:extLst>
          </p:cNvPr>
          <p:cNvCxnSpPr>
            <a:cxnSpLocks/>
            <a:stCxn id="9" idx="2"/>
            <a:endCxn id="10" idx="0"/>
          </p:cNvCxnSpPr>
          <p:nvPr/>
        </p:nvCxnSpPr>
        <p:spPr>
          <a:xfrm>
            <a:off x="9713090" y="4197937"/>
            <a:ext cx="0" cy="411429"/>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id="{38F96BC8-BC02-D14F-BBEB-ABD1A6FA72D7}"/>
              </a:ext>
            </a:extLst>
          </p:cNvPr>
          <p:cNvSpPr txBox="1">
            <a:spLocks/>
          </p:cNvSpPr>
          <p:nvPr/>
        </p:nvSpPr>
        <p:spPr>
          <a:xfrm>
            <a:off x="589957" y="5200911"/>
            <a:ext cx="5794075" cy="496246"/>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ZA" altLang="en-US" sz="2200" dirty="0">
                <a:solidFill>
                  <a:schemeClr val="accent3">
                    <a:lumMod val="25000"/>
                  </a:schemeClr>
                </a:solidFill>
                <a:latin typeface="Microsoft JhengHei" panose="020B0604030504040204" charset="-120"/>
                <a:ea typeface="Microsoft JhengHei" panose="020B0604030504040204" charset="-120"/>
              </a:rPr>
              <a:t>GitHub URL: </a:t>
            </a:r>
            <a:r>
              <a:rPr lang="en-ZA" altLang="en-US" sz="2200" dirty="0">
                <a:solidFill>
                  <a:schemeClr val="accent3">
                    <a:lumMod val="25000"/>
                  </a:schemeClr>
                </a:solidFill>
                <a:latin typeface="Microsoft JhengHei" panose="020B0604030504040204" charset="-120"/>
                <a:ea typeface="Microsoft JhengHei" panose="020B0604030504040204" charset="-120"/>
                <a:hlinkClick r:id="rId3"/>
              </a:rPr>
              <a:t>Machine Learning Prediction</a:t>
            </a:r>
            <a:endParaRPr lang="en-US" altLang="en-US" sz="2200" dirty="0">
              <a:solidFill>
                <a:schemeClr val="accent3">
                  <a:lumMod val="25000"/>
                </a:schemeClr>
              </a:solidFill>
              <a:latin typeface="Microsoft JhengHei" panose="020B0604030504040204" charset="-120"/>
              <a:ea typeface="Microsoft JhengHei" panose="020B0604030504040204" charset="-120"/>
            </a:endParaRPr>
          </a:p>
        </p:txBody>
      </p:sp>
      <p:cxnSp>
        <p:nvCxnSpPr>
          <p:cNvPr id="15" name="Straight Arrow Connector 14">
            <a:extLst>
              <a:ext uri="{FF2B5EF4-FFF2-40B4-BE49-F238E27FC236}">
                <a16:creationId xmlns:a16="http://schemas.microsoft.com/office/drawing/2014/main" id="{729D79F9-1B75-BF44-8F8C-3FEF3EBF7CB1}"/>
              </a:ext>
            </a:extLst>
          </p:cNvPr>
          <p:cNvCxnSpPr>
            <a:cxnSpLocks/>
            <a:stCxn id="8" idx="3"/>
            <a:endCxn id="9" idx="1"/>
          </p:cNvCxnSpPr>
          <p:nvPr/>
        </p:nvCxnSpPr>
        <p:spPr>
          <a:xfrm>
            <a:off x="7544886" y="3623862"/>
            <a:ext cx="423322"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087699"/>
            <a:ext cx="10515600" cy="4937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u="sng" dirty="0">
                <a:solidFill>
                  <a:schemeClr val="accent3">
                    <a:lumMod val="25000"/>
                  </a:schemeClr>
                </a:solidFill>
                <a:latin typeface="Abadi" panose="020B0604020104020204" pitchFamily="34" charset="0"/>
              </a:rPr>
              <a:t>Exploratory data analysis results:</a:t>
            </a: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results of the exploratory</a:t>
            </a:r>
            <a:r>
              <a:rPr lang="en-US" sz="2400" dirty="0">
                <a:solidFill>
                  <a:schemeClr val="tx1">
                    <a:lumMod val="85000"/>
                    <a:lumOff val="15000"/>
                  </a:schemeClr>
                </a:solidFill>
                <a:latin typeface="Microsoft JhengHei" panose="020B0604030504040204" charset="-120"/>
                <a:ea typeface="Microsoft JhengHei" panose="020B0604030504040204" charset="-120"/>
              </a:rPr>
              <a:t> data analysis revealed</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that the success rate of the Falcon 9 landings was 66.67%.</a:t>
            </a:r>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pPr>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predictive</a:t>
            </a:r>
            <a:r>
              <a:rPr lang="en-US" sz="2400" dirty="0">
                <a:solidFill>
                  <a:schemeClr val="tx1">
                    <a:lumMod val="85000"/>
                    <a:lumOff val="15000"/>
                  </a:schemeClr>
                </a:solidFill>
                <a:latin typeface="Microsoft JhengHei" panose="020B0604030504040204" charset="-120"/>
                <a:ea typeface="Microsoft JhengHei" panose="020B0604030504040204" charset="-120"/>
              </a:rPr>
              <a:t> analysis results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showed that the Decision Tree algorithm was the best classification method with an accuracy of 94%.</a:t>
            </a:r>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82541" y="1412775"/>
            <a:ext cx="3873300" cy="4446025"/>
          </a:xfrm>
          <a:prstGeom prst="rect">
            <a:avLst/>
          </a:prstGeom>
        </p:spPr>
        <p:txBody>
          <a:bodyPr>
            <a:normAutofit fontScale="85000" lnSpcReduction="20000"/>
          </a:bodyPr>
          <a:lstStyle/>
          <a:p>
            <a:pPr algn="just">
              <a:lnSpc>
                <a:spcPct val="150000"/>
              </a:lnSpc>
              <a:spcBef>
                <a:spcPts val="1400"/>
              </a:spcBef>
            </a:pPr>
            <a:r>
              <a:rPr lang="en-CA" sz="2400" dirty="0">
                <a:solidFill>
                  <a:schemeClr val="accent3">
                    <a:lumMod val="25000"/>
                  </a:schemeClr>
                </a:solidFill>
                <a:latin typeface="Microsoft JhengHei" panose="020B0604030504040204" charset="-120"/>
                <a:ea typeface="Microsoft JhengHei" panose="020B0604030504040204" charset="-120"/>
                <a:sym typeface="+mn-ea"/>
              </a:rPr>
              <a:t>This figure shows that the success rate increased as the number of flights increased.</a:t>
            </a:r>
          </a:p>
          <a:p>
            <a:pPr algn="just">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 </a:t>
            </a:r>
            <a:r>
              <a:rPr lang="en-ZA" altLang="en-CA" sz="2400" dirty="0">
                <a:solidFill>
                  <a:srgbClr val="0948CB"/>
                </a:solidFill>
                <a:latin typeface="Microsoft JhengHei" panose="020B0604030504040204" charset="-120"/>
                <a:ea typeface="Microsoft JhengHei" panose="020B0604030504040204" charset="-120"/>
              </a:rPr>
              <a:t>blue</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the successful launches, the </a:t>
            </a:r>
            <a:r>
              <a:rPr lang="en-ZA" altLang="en-CA" sz="2400" dirty="0">
                <a:solidFill>
                  <a:srgbClr val="FF0000"/>
                </a:solidFill>
                <a:latin typeface="Microsoft JhengHei" panose="020B0604030504040204" charset="-120"/>
                <a:ea typeface="Microsoft JhengHei" panose="020B0604030504040204" charset="-120"/>
              </a:rPr>
              <a:t>red</a:t>
            </a:r>
            <a:r>
              <a:rPr lang="en-ZA" altLang="en-CA" sz="2400" dirty="0">
                <a:solidFill>
                  <a:schemeClr val="accent3">
                    <a:lumMod val="25000"/>
                  </a:schemeClr>
                </a:solidFill>
                <a:latin typeface="Microsoft JhengHei" panose="020B0604030504040204" charset="-120"/>
                <a:ea typeface="Microsoft JhengHei" panose="020B0604030504040204" charset="-120"/>
              </a:rPr>
              <a:t> dots represent unsuccessful launches.</a:t>
            </a:r>
          </a:p>
          <a:p>
            <a:pPr algn="just">
              <a:lnSpc>
                <a:spcPct val="150000"/>
              </a:lnSpc>
              <a:spcBef>
                <a:spcPts val="1400"/>
              </a:spcBef>
            </a:pPr>
            <a:r>
              <a:rPr lang="en-ZA" altLang="en-CA" sz="2400" dirty="0">
                <a:solidFill>
                  <a:schemeClr val="accent3">
                    <a:lumMod val="25000"/>
                  </a:schemeClr>
                </a:solidFill>
                <a:latin typeface="Microsoft JhengHei" panose="020B0604030504040204" charset="-120"/>
                <a:ea typeface="Microsoft JhengHei" panose="020B0604030504040204" charset="-120"/>
              </a:rPr>
              <a:t>There seems to be an increase in successful flights after the 40th launch.</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Content Placeholder 1">
            <a:extLst>
              <a:ext uri="{FF2B5EF4-FFF2-40B4-BE49-F238E27FC236}">
                <a16:creationId xmlns:a16="http://schemas.microsoft.com/office/drawing/2014/main" id="{E2B90C49-F3EE-1D4D-986A-D65D16F12BD1}"/>
              </a:ext>
            </a:extLst>
          </p:cNvPr>
          <p:cNvPicPr>
            <a:picLocks noChangeAspect="1"/>
          </p:cNvPicPr>
          <p:nvPr/>
        </p:nvPicPr>
        <p:blipFill>
          <a:blip r:embed="rId3"/>
          <a:stretch>
            <a:fillRect/>
          </a:stretch>
        </p:blipFill>
        <p:spPr>
          <a:xfrm>
            <a:off x="4871864" y="1412775"/>
            <a:ext cx="6416294" cy="444602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68636"/>
            <a:ext cx="3813821" cy="4412709"/>
          </a:xfrm>
          <a:prstGeom prst="rect">
            <a:avLst/>
          </a:prstGeom>
        </p:spPr>
        <p:txBody>
          <a:bodyPr>
            <a:noAutofit/>
          </a:bodyPr>
          <a:lstStyle/>
          <a:p>
            <a:pPr algn="just">
              <a:lnSpc>
                <a:spcPct val="150000"/>
              </a:lnSpc>
              <a:spcBef>
                <a:spcPts val="1400"/>
              </a:spcBef>
            </a:pPr>
            <a:r>
              <a:rPr lang="en-ZA" altLang="en-CA" sz="1600" dirty="0">
                <a:solidFill>
                  <a:schemeClr val="accent3">
                    <a:lumMod val="25000"/>
                  </a:schemeClr>
                </a:solidFill>
                <a:latin typeface="Microsoft JhengHei" panose="020B0604030504040204" charset="-120"/>
                <a:ea typeface="Microsoft JhengHei" panose="020B0604030504040204" charset="-120"/>
              </a:rPr>
              <a:t>The </a:t>
            </a:r>
            <a:r>
              <a:rPr lang="en-ZA" altLang="en-CA" sz="1600" dirty="0">
                <a:solidFill>
                  <a:srgbClr val="0948CB"/>
                </a:solidFill>
                <a:latin typeface="Microsoft JhengHei" panose="020B0604030504040204" charset="-120"/>
                <a:ea typeface="Microsoft JhengHei" panose="020B0604030504040204" charset="-120"/>
              </a:rPr>
              <a:t>blue</a:t>
            </a:r>
            <a:r>
              <a:rPr lang="en-ZA" altLang="en-CA" sz="1600" dirty="0">
                <a:solidFill>
                  <a:schemeClr val="accent3">
                    <a:lumMod val="25000"/>
                  </a:schemeClr>
                </a:solidFill>
                <a:latin typeface="Microsoft JhengHei" panose="020B0604030504040204" charset="-120"/>
                <a:ea typeface="Microsoft JhengHei" panose="020B0604030504040204" charset="-120"/>
              </a:rPr>
              <a:t> dots represent the successful launches, the </a:t>
            </a:r>
            <a:r>
              <a:rPr lang="en-ZA" altLang="en-CA" sz="1600" dirty="0">
                <a:solidFill>
                  <a:srgbClr val="FF0000"/>
                </a:solidFill>
                <a:latin typeface="Microsoft JhengHei" panose="020B0604030504040204" charset="-120"/>
                <a:ea typeface="Microsoft JhengHei" panose="020B0604030504040204" charset="-120"/>
              </a:rPr>
              <a:t>red</a:t>
            </a:r>
            <a:r>
              <a:rPr lang="en-ZA" altLang="en-CA" sz="1600" dirty="0">
                <a:solidFill>
                  <a:schemeClr val="accent3">
                    <a:lumMod val="25000"/>
                  </a:schemeClr>
                </a:solidFill>
                <a:latin typeface="Microsoft JhengHei" panose="020B0604030504040204" charset="-120"/>
                <a:ea typeface="Microsoft JhengHei" panose="020B0604030504040204" charset="-120"/>
              </a:rPr>
              <a:t> dots represent unsuccessful launches.</a:t>
            </a:r>
          </a:p>
          <a:p>
            <a:pPr algn="just">
              <a:lnSpc>
                <a:spcPct val="150000"/>
              </a:lnSpc>
              <a:spcBef>
                <a:spcPts val="1400"/>
              </a:spcBef>
            </a:pPr>
            <a:r>
              <a:rPr lang="en-ZA" altLang="en-CA" sz="1600" dirty="0">
                <a:solidFill>
                  <a:schemeClr val="accent3">
                    <a:lumMod val="25000"/>
                  </a:schemeClr>
                </a:solidFill>
                <a:latin typeface="Microsoft JhengHei" panose="020B0604030504040204" charset="-120"/>
                <a:ea typeface="Microsoft JhengHei" panose="020B0604030504040204" charset="-120"/>
              </a:rPr>
              <a:t> For the VAFB-SLC launch site there are no rockets launched for heavy payload mass </a:t>
            </a:r>
          </a:p>
          <a:p>
            <a:pPr algn="just">
              <a:lnSpc>
                <a:spcPct val="150000"/>
              </a:lnSpc>
              <a:spcBef>
                <a:spcPts val="1400"/>
              </a:spcBef>
            </a:pPr>
            <a:r>
              <a:rPr lang="en-ZA" altLang="en-CA" sz="1600" dirty="0">
                <a:solidFill>
                  <a:schemeClr val="accent3">
                    <a:lumMod val="25000"/>
                  </a:schemeClr>
                </a:solidFill>
                <a:latin typeface="Microsoft JhengHei" panose="020B0604030504040204" charset="-120"/>
                <a:ea typeface="Microsoft JhengHei" panose="020B0604030504040204" charset="-120"/>
              </a:rPr>
              <a:t>There seems to be a weak correlation between Payload and Launch Site and therefore decisions cannot be made using this metric.</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Content Placeholder 1">
            <a:extLst>
              <a:ext uri="{FF2B5EF4-FFF2-40B4-BE49-F238E27FC236}">
                <a16:creationId xmlns:a16="http://schemas.microsoft.com/office/drawing/2014/main" id="{EB20D18D-21E1-9D4D-AC80-DDBD4A180100}"/>
              </a:ext>
            </a:extLst>
          </p:cNvPr>
          <p:cNvPicPr>
            <a:picLocks noChangeAspect="1"/>
          </p:cNvPicPr>
          <p:nvPr/>
        </p:nvPicPr>
        <p:blipFill>
          <a:blip r:embed="rId3"/>
          <a:stretch>
            <a:fillRect/>
          </a:stretch>
        </p:blipFill>
        <p:spPr>
          <a:xfrm>
            <a:off x="4856750" y="1468635"/>
            <a:ext cx="6428861" cy="4412709"/>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4783"/>
            <a:ext cx="3597797" cy="4540789"/>
          </a:xfrm>
          <a:prstGeom prst="rect">
            <a:avLst/>
          </a:prstGeom>
        </p:spPr>
        <p:txBody>
          <a:bodyPr>
            <a:normAutofit/>
          </a:bodyPr>
          <a:lstStyle/>
          <a:p>
            <a:pPr>
              <a:lnSpc>
                <a:spcPct val="150000"/>
              </a:lnSpc>
              <a:spcBef>
                <a:spcPts val="1400"/>
              </a:spcBef>
            </a:pPr>
            <a:r>
              <a:rPr lang="en-US" sz="2400" dirty="0">
                <a:solidFill>
                  <a:schemeClr val="accent3">
                    <a:lumMod val="25000"/>
                  </a:schemeClr>
                </a:solidFill>
                <a:latin typeface="Microsoft JhengHei" panose="020B0604030504040204" charset="-120"/>
                <a:ea typeface="Microsoft JhengHei" panose="020B0604030504040204" charset="-120"/>
              </a:rPr>
              <a:t>Orbits SSO, HEO, GEO, and ES-L1 have </a:t>
            </a:r>
            <a:r>
              <a:rPr lang="en-ZA" altLang="en-US" sz="2400" dirty="0">
                <a:solidFill>
                  <a:schemeClr val="accent3">
                    <a:lumMod val="25000"/>
                  </a:schemeClr>
                </a:solidFill>
                <a:latin typeface="Microsoft JhengHei" panose="020B0604030504040204" charset="-120"/>
                <a:ea typeface="Microsoft JhengHei" panose="020B0604030504040204" charset="-120"/>
              </a:rPr>
              <a:t>100%</a:t>
            </a:r>
            <a:r>
              <a:rPr lang="en-US" sz="2400" dirty="0">
                <a:solidFill>
                  <a:schemeClr val="accent3">
                    <a:lumMod val="25000"/>
                  </a:schemeClr>
                </a:solidFill>
                <a:latin typeface="Microsoft JhengHei" panose="020B0604030504040204" charset="-120"/>
                <a:ea typeface="Microsoft JhengHei" panose="020B0604030504040204" charset="-120"/>
              </a:rPr>
              <a:t> success rates</a:t>
            </a:r>
            <a:r>
              <a:rPr lang="en-ZA" altLang="en-US" sz="2400" dirty="0">
                <a:solidFill>
                  <a:schemeClr val="accent3">
                    <a:lumMod val="25000"/>
                  </a:schemeClr>
                </a:solidFill>
                <a:latin typeface="Microsoft JhengHei" panose="020B0604030504040204" charset="-120"/>
                <a:ea typeface="Microsoft JhengHei" panose="020B0604030504040204" charset="-120"/>
              </a:rPr>
              <a:t>.</a:t>
            </a:r>
            <a:r>
              <a:rPr lang="en-US" sz="2400" dirty="0">
                <a:solidFill>
                  <a:schemeClr val="accent3">
                    <a:lumMod val="25000"/>
                  </a:schemeClr>
                </a:solidFill>
                <a:latin typeface="Microsoft JhengHei" panose="020B0604030504040204" charset="-120"/>
                <a:ea typeface="Microsoft JhengHei" panose="020B0604030504040204" charset="-120"/>
              </a:rPr>
              <a:t> </a:t>
            </a:r>
          </a:p>
          <a:p>
            <a:pPr>
              <a:lnSpc>
                <a:spcPct val="150000"/>
              </a:lnSpc>
              <a:spcBef>
                <a:spcPts val="1400"/>
              </a:spcBef>
            </a:pPr>
            <a:r>
              <a:rPr lang="en-US" sz="2400" dirty="0">
                <a:solidFill>
                  <a:schemeClr val="accent3">
                    <a:lumMod val="25000"/>
                  </a:schemeClr>
                </a:solidFill>
                <a:latin typeface="Microsoft JhengHei" panose="020B0604030504040204" charset="-120"/>
                <a:ea typeface="Microsoft JhengHei" panose="020B0604030504040204" charset="-120"/>
              </a:rPr>
              <a:t>SO </a:t>
            </a:r>
            <a:r>
              <a:rPr lang="en-ZA" altLang="en-US" sz="2400" dirty="0">
                <a:solidFill>
                  <a:schemeClr val="accent3">
                    <a:lumMod val="25000"/>
                  </a:schemeClr>
                </a:solidFill>
                <a:latin typeface="Microsoft JhengHei" panose="020B0604030504040204" charset="-120"/>
                <a:ea typeface="Microsoft JhengHei" panose="020B0604030504040204" charset="-120"/>
              </a:rPr>
              <a:t>orbit did not have any successful launches, with a 0% success rate</a:t>
            </a:r>
            <a:r>
              <a:rPr lang="en-US" sz="2400" dirty="0">
                <a:solidFill>
                  <a:schemeClr val="accent3">
                    <a:lumMod val="25000"/>
                  </a:schemeClr>
                </a:solidFill>
                <a:latin typeface="Microsoft JhengHei" panose="020B0604030504040204" charset="-120"/>
                <a:ea typeface="Microsoft JhengHei" panose="020B0604030504040204" charset="-120"/>
              </a:rPr>
              <a:t>.</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4B67300D-2156-A546-B5D4-E678ADB11D07}"/>
              </a:ext>
            </a:extLst>
          </p:cNvPr>
          <p:cNvPicPr>
            <a:picLocks noChangeAspect="1"/>
          </p:cNvPicPr>
          <p:nvPr/>
        </p:nvPicPr>
        <p:blipFill>
          <a:blip r:embed="rId3"/>
          <a:stretch>
            <a:fillRect/>
          </a:stretch>
        </p:blipFill>
        <p:spPr>
          <a:xfrm>
            <a:off x="5323108" y="1484784"/>
            <a:ext cx="5962504" cy="4540788"/>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412775"/>
            <a:ext cx="3813822" cy="4612797"/>
          </a:xfrm>
          <a:prstGeom prst="rect">
            <a:avLst/>
          </a:prstGeom>
        </p:spPr>
        <p:txBody>
          <a:bodyPr>
            <a:noAutofit/>
          </a:bodyPr>
          <a:lstStyle/>
          <a:p>
            <a:pPr algn="just">
              <a:lnSpc>
                <a:spcPct val="150000"/>
              </a:lnSpc>
              <a:spcBef>
                <a:spcPts val="1400"/>
              </a:spcBef>
            </a:pPr>
            <a:r>
              <a:rPr lang="en-US" sz="1600" dirty="0">
                <a:solidFill>
                  <a:schemeClr val="accent3">
                    <a:lumMod val="25000"/>
                  </a:schemeClr>
                </a:solidFill>
                <a:latin typeface="Microsoft JhengHei" panose="020B0604030504040204" charset="-120"/>
                <a:ea typeface="Microsoft JhengHei" panose="020B0604030504040204" charset="-120"/>
              </a:rPr>
              <a:t>LEO orbit</a:t>
            </a:r>
            <a:r>
              <a:rPr lang="en-ZA" sz="1600" dirty="0">
                <a:solidFill>
                  <a:schemeClr val="accent3">
                    <a:lumMod val="25000"/>
                  </a:schemeClr>
                </a:solidFill>
                <a:latin typeface="Microsoft JhengHei" panose="020B0604030504040204" charset="-120"/>
                <a:ea typeface="Microsoft JhengHei" panose="020B0604030504040204" charset="-120"/>
              </a:rPr>
              <a:t>:</a:t>
            </a:r>
            <a:r>
              <a:rPr lang="en-ZA" altLang="en-US" sz="1600" dirty="0">
                <a:solidFill>
                  <a:schemeClr val="accent3">
                    <a:lumMod val="25000"/>
                  </a:schemeClr>
                </a:solidFill>
                <a:latin typeface="Microsoft JhengHei" panose="020B0604030504040204" charset="-120"/>
                <a:ea typeface="Microsoft JhengHei" panose="020B0604030504040204" charset="-120"/>
              </a:rPr>
              <a:t> </a:t>
            </a:r>
            <a:r>
              <a:rPr lang="en-US" sz="1600" dirty="0">
                <a:solidFill>
                  <a:schemeClr val="accent3">
                    <a:lumMod val="25000"/>
                  </a:schemeClr>
                </a:solidFill>
                <a:latin typeface="Microsoft JhengHei" panose="020B0604030504040204" charset="-120"/>
                <a:ea typeface="Microsoft JhengHei" panose="020B0604030504040204" charset="-120"/>
              </a:rPr>
              <a:t>the success </a:t>
            </a:r>
            <a:r>
              <a:rPr lang="en-ZA" altLang="en-US" sz="1600" dirty="0">
                <a:solidFill>
                  <a:schemeClr val="accent3">
                    <a:lumMod val="25000"/>
                  </a:schemeClr>
                </a:solidFill>
                <a:latin typeface="Microsoft JhengHei" panose="020B0604030504040204" charset="-120"/>
                <a:ea typeface="Microsoft JhengHei" panose="020B0604030504040204" charset="-120"/>
              </a:rPr>
              <a:t>is positively correlated to the</a:t>
            </a:r>
            <a:r>
              <a:rPr lang="en-US" sz="1600" dirty="0">
                <a:solidFill>
                  <a:schemeClr val="accent3">
                    <a:lumMod val="25000"/>
                  </a:schemeClr>
                </a:solidFill>
                <a:latin typeface="Microsoft JhengHei" panose="020B0604030504040204" charset="-120"/>
                <a:ea typeface="Microsoft JhengHei" panose="020B0604030504040204" charset="-120"/>
              </a:rPr>
              <a:t> the number of flights</a:t>
            </a:r>
            <a:r>
              <a:rPr lang="en-ZA" altLang="en-US" sz="1600" dirty="0">
                <a:solidFill>
                  <a:schemeClr val="accent3">
                    <a:lumMod val="25000"/>
                  </a:schemeClr>
                </a:solidFill>
                <a:latin typeface="Microsoft JhengHei" panose="020B0604030504040204" charset="-120"/>
                <a:ea typeface="Microsoft JhengHei" panose="020B0604030504040204" charset="-120"/>
              </a:rPr>
              <a:t>.</a:t>
            </a:r>
          </a:p>
          <a:p>
            <a:pPr algn="just">
              <a:lnSpc>
                <a:spcPct val="150000"/>
              </a:lnSpc>
              <a:spcBef>
                <a:spcPts val="1400"/>
              </a:spcBef>
            </a:pPr>
            <a:r>
              <a:rPr lang="en-US" sz="1600" dirty="0">
                <a:solidFill>
                  <a:schemeClr val="accent3">
                    <a:lumMod val="25000"/>
                  </a:schemeClr>
                </a:solidFill>
                <a:latin typeface="Microsoft JhengHei" panose="020B0604030504040204" charset="-120"/>
                <a:ea typeface="Microsoft JhengHei" panose="020B0604030504040204" charset="-120"/>
              </a:rPr>
              <a:t>GTO orbit: </a:t>
            </a:r>
            <a:r>
              <a:rPr lang="en-ZA" sz="1600" dirty="0">
                <a:solidFill>
                  <a:schemeClr val="accent3">
                    <a:lumMod val="25000"/>
                  </a:schemeClr>
                </a:solidFill>
                <a:latin typeface="Microsoft JhengHei" panose="020B0604030504040204" charset="-120"/>
                <a:ea typeface="Microsoft JhengHei" panose="020B0604030504040204" charset="-120"/>
              </a:rPr>
              <a:t>t</a:t>
            </a:r>
            <a:r>
              <a:rPr lang="en-US" sz="1600" dirty="0">
                <a:solidFill>
                  <a:schemeClr val="accent3">
                    <a:lumMod val="25000"/>
                  </a:schemeClr>
                </a:solidFill>
                <a:latin typeface="Microsoft JhengHei" panose="020B0604030504040204" charset="-120"/>
                <a:ea typeface="Microsoft JhengHei" panose="020B0604030504040204" charset="-120"/>
              </a:rPr>
              <a:t>here seems to be no relationship between flight number.</a:t>
            </a:r>
          </a:p>
          <a:p>
            <a:pPr algn="just">
              <a:lnSpc>
                <a:spcPct val="150000"/>
              </a:lnSpc>
              <a:spcBef>
                <a:spcPts val="1400"/>
              </a:spcBef>
            </a:pPr>
            <a:r>
              <a:rPr lang="en-ZA" altLang="en-US" sz="1600" dirty="0">
                <a:solidFill>
                  <a:schemeClr val="accent3">
                    <a:lumMod val="25000"/>
                  </a:schemeClr>
                </a:solidFill>
                <a:latin typeface="Microsoft JhengHei" panose="020B0604030504040204" charset="-120"/>
                <a:ea typeface="Microsoft JhengHei" panose="020B0604030504040204" charset="-120"/>
              </a:rPr>
              <a:t>SSO orbit:  100% success rate, but with fewer flights than the other orbits</a:t>
            </a:r>
          </a:p>
          <a:p>
            <a:pPr algn="just">
              <a:lnSpc>
                <a:spcPct val="150000"/>
              </a:lnSpc>
              <a:spcBef>
                <a:spcPts val="1400"/>
              </a:spcBef>
            </a:pPr>
            <a:r>
              <a:rPr lang="en-ZA" altLang="en-US" sz="1600" dirty="0">
                <a:solidFill>
                  <a:schemeClr val="accent3">
                    <a:lumMod val="25000"/>
                  </a:schemeClr>
                </a:solidFill>
                <a:latin typeface="Microsoft JhengHei" panose="020B0604030504040204" charset="-120"/>
                <a:ea typeface="Microsoft JhengHei" panose="020B0604030504040204" charset="-120"/>
              </a:rPr>
              <a:t>Flight numbers greater than 40 have a higher success rate than flight numbers between 0-40.</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Content Placeholder 1">
            <a:extLst>
              <a:ext uri="{FF2B5EF4-FFF2-40B4-BE49-F238E27FC236}">
                <a16:creationId xmlns:a16="http://schemas.microsoft.com/office/drawing/2014/main" id="{D49ABAF8-A8BF-A945-9734-109A985375FD}"/>
              </a:ext>
            </a:extLst>
          </p:cNvPr>
          <p:cNvPicPr>
            <a:picLocks noChangeAspect="1"/>
          </p:cNvPicPr>
          <p:nvPr/>
        </p:nvPicPr>
        <p:blipFill>
          <a:blip r:embed="rId3"/>
          <a:stretch>
            <a:fillRect/>
          </a:stretch>
        </p:blipFill>
        <p:spPr>
          <a:xfrm>
            <a:off x="5080774" y="1486924"/>
            <a:ext cx="6204837" cy="446449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7963"/>
            <a:ext cx="3453781" cy="4391025"/>
          </a:xfrm>
          <a:prstGeom prst="rect">
            <a:avLst/>
          </a:prstGeom>
        </p:spPr>
        <p:txBody>
          <a:bodyPr>
            <a:normAutofit fontScale="77500" lnSpcReduction="20000"/>
          </a:bodyPr>
          <a:lstStyle/>
          <a:p>
            <a:pPr algn="just">
              <a:lnSpc>
                <a:spcPct val="150000"/>
              </a:lnSpc>
              <a:spcBef>
                <a:spcPts val="1400"/>
              </a:spcBef>
            </a:pPr>
            <a:r>
              <a:rPr lang="en-ZA" sz="2400" dirty="0">
                <a:solidFill>
                  <a:schemeClr val="accent3">
                    <a:lumMod val="25000"/>
                  </a:schemeClr>
                </a:solidFill>
                <a:latin typeface="Microsoft JhengHei" panose="020B0604030504040204" charset="-120"/>
                <a:ea typeface="Microsoft JhengHei" panose="020B0604030504040204" charset="-120"/>
              </a:rPr>
              <a:t>As the payloads get heavier, the success rate increases in the PO, SSO, LEO and ISS orbits.</a:t>
            </a:r>
          </a:p>
          <a:p>
            <a:pPr algn="just">
              <a:lnSpc>
                <a:spcPct val="150000"/>
              </a:lnSpc>
              <a:spcBef>
                <a:spcPts val="1400"/>
              </a:spcBef>
            </a:pPr>
            <a:r>
              <a:rPr lang="en-ZA" sz="2400" dirty="0">
                <a:solidFill>
                  <a:schemeClr val="accent3">
                    <a:lumMod val="25000"/>
                  </a:schemeClr>
                </a:solidFill>
                <a:latin typeface="Microsoft JhengHei" panose="020B0604030504040204" charset="-120"/>
                <a:ea typeface="Microsoft JhengHei" panose="020B0604030504040204" charset="-120"/>
              </a:rPr>
              <a:t>There seems to be no direct correlation between orbit type and payload mass for GTO orbit as both successful and failed launches are equally present.</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Content Placeholder 1">
            <a:extLst>
              <a:ext uri="{FF2B5EF4-FFF2-40B4-BE49-F238E27FC236}">
                <a16:creationId xmlns:a16="http://schemas.microsoft.com/office/drawing/2014/main" id="{7CCD7239-67DF-284F-BCE8-8A39CCB53B93}"/>
              </a:ext>
            </a:extLst>
          </p:cNvPr>
          <p:cNvPicPr>
            <a:picLocks noChangeAspect="1"/>
          </p:cNvPicPr>
          <p:nvPr/>
        </p:nvPicPr>
        <p:blipFill>
          <a:blip r:embed="rId3"/>
          <a:stretch>
            <a:fillRect/>
          </a:stretch>
        </p:blipFill>
        <p:spPr>
          <a:xfrm>
            <a:off x="4620832" y="1477963"/>
            <a:ext cx="6664780" cy="454761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50132" y="1480186"/>
            <a:ext cx="3329644" cy="3749014"/>
          </a:xfrm>
          <a:prstGeom prst="rect">
            <a:avLst/>
          </a:prstGeom>
        </p:spPr>
        <p:txBody>
          <a:bodyPr>
            <a:normAutofit/>
          </a:bodyPr>
          <a:lstStyle/>
          <a:p>
            <a:pPr marL="0" indent="0" algn="just">
              <a:lnSpc>
                <a:spcPct val="100000"/>
              </a:lnSpc>
              <a:spcBef>
                <a:spcPts val="1400"/>
              </a:spcBef>
              <a:buNone/>
            </a:pPr>
            <a:r>
              <a:rPr lang="en-ZA" altLang="en-US" sz="2400" dirty="0">
                <a:solidFill>
                  <a:schemeClr val="accent3">
                    <a:lumMod val="25000"/>
                  </a:schemeClr>
                </a:solidFill>
                <a:latin typeface="Microsoft JhengHei" panose="020B0604030504040204" charset="-120"/>
                <a:ea typeface="Microsoft JhengHei" panose="020B0604030504040204" charset="-120"/>
              </a:rPr>
              <a:t>The general trend of the chart shows an increase in landing success rate as the years pass.</a:t>
            </a:r>
            <a:r>
              <a:rPr lang="en-US" sz="2400"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There is however a dip in 2018 as well as in 2020.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Content Placeholder 1">
            <a:extLst>
              <a:ext uri="{FF2B5EF4-FFF2-40B4-BE49-F238E27FC236}">
                <a16:creationId xmlns:a16="http://schemas.microsoft.com/office/drawing/2014/main" id="{CC60289D-A547-DD4E-949D-70E2274A287F}"/>
              </a:ext>
            </a:extLst>
          </p:cNvPr>
          <p:cNvPicPr>
            <a:picLocks noChangeAspect="1"/>
          </p:cNvPicPr>
          <p:nvPr/>
        </p:nvPicPr>
        <p:blipFill>
          <a:blip r:embed="rId3"/>
          <a:stretch>
            <a:fillRect/>
          </a:stretch>
        </p:blipFill>
        <p:spPr>
          <a:xfrm>
            <a:off x="4583832" y="1480185"/>
            <a:ext cx="6701779" cy="4552309"/>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965949" cy="4351338"/>
          </a:xfrm>
          <a:prstGeom prst="rect">
            <a:avLst/>
          </a:prstGeom>
        </p:spPr>
        <p:txBody>
          <a:bodyPr>
            <a:normAutofit/>
          </a:bodyPr>
          <a:lstStyle/>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DISTINCT clause was used to  return only the unique rows from the </a:t>
            </a:r>
            <a:r>
              <a:rPr lang="en-ZA" altLang="en-US" sz="2400" i="1" dirty="0" err="1">
                <a:solidFill>
                  <a:schemeClr val="accent3">
                    <a:lumMod val="25000"/>
                  </a:schemeClr>
                </a:solidFill>
                <a:latin typeface="Microsoft JhengHei" panose="020B0604030504040204" charset="-120"/>
                <a:ea typeface="Microsoft JhengHei" panose="020B0604030504040204" charset="-120"/>
              </a:rPr>
              <a:t>launch_site</a:t>
            </a:r>
            <a:r>
              <a:rPr lang="en-ZA" altLang="en-US" sz="2400" dirty="0">
                <a:solidFill>
                  <a:schemeClr val="accent3">
                    <a:lumMod val="25000"/>
                  </a:schemeClr>
                </a:solidFill>
                <a:latin typeface="Microsoft JhengHei" panose="020B0604030504040204" charset="-120"/>
                <a:ea typeface="Microsoft JhengHei" panose="020B0604030504040204" charset="-120"/>
              </a:rPr>
              <a:t> column.</a:t>
            </a:r>
          </a:p>
          <a:p>
            <a:pPr>
              <a:lnSpc>
                <a:spcPct val="10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names of the launch sites are CCAFS LC-40, CCAFS SLC-40, KSC LC-39A, VAFB SLC-4E .</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Content Placeholder 1">
            <a:extLst>
              <a:ext uri="{FF2B5EF4-FFF2-40B4-BE49-F238E27FC236}">
                <a16:creationId xmlns:a16="http://schemas.microsoft.com/office/drawing/2014/main" id="{1014D830-2A6F-034D-83CC-3A3167A8F533}"/>
              </a:ext>
            </a:extLst>
          </p:cNvPr>
          <p:cNvPicPr>
            <a:picLocks noChangeAspect="1"/>
          </p:cNvPicPr>
          <p:nvPr/>
        </p:nvPicPr>
        <p:blipFill>
          <a:blip r:embed="rId3"/>
          <a:stretch>
            <a:fillRect/>
          </a:stretch>
        </p:blipFill>
        <p:spPr>
          <a:xfrm>
            <a:off x="7608168" y="1825625"/>
            <a:ext cx="2522377" cy="3047871"/>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84784"/>
            <a:ext cx="10515601" cy="4351338"/>
          </a:xfrm>
          <a:prstGeom prst="rect">
            <a:avLst/>
          </a:prstGeom>
        </p:spPr>
        <p:txBody>
          <a:bodyPr>
            <a:normAutofit/>
          </a:bodyPr>
          <a:lstStyle/>
          <a:p>
            <a:pPr marL="0" indent="0">
              <a:lnSpc>
                <a:spcPct val="150000"/>
              </a:lnSpc>
              <a:spcBef>
                <a:spcPts val="1400"/>
              </a:spcBef>
              <a:buNone/>
            </a:pPr>
            <a:r>
              <a:rPr lang="en-ZA" altLang="en-US" sz="2400" dirty="0">
                <a:solidFill>
                  <a:schemeClr val="accent3">
                    <a:lumMod val="25000"/>
                  </a:schemeClr>
                </a:solidFill>
                <a:latin typeface="Microsoft JhengHei" panose="020B0604030504040204" charset="-120"/>
                <a:ea typeface="Microsoft JhengHei" panose="020B0604030504040204" charset="-120"/>
              </a:rPr>
              <a:t>The LIMIT and LIKE clauses were used to display only the top five results where the </a:t>
            </a:r>
            <a:r>
              <a:rPr lang="en-ZA" altLang="en-US" sz="2400" i="1" dirty="0" err="1">
                <a:solidFill>
                  <a:schemeClr val="accent3">
                    <a:lumMod val="25000"/>
                  </a:schemeClr>
                </a:solidFill>
                <a:latin typeface="Microsoft JhengHei" panose="020B0604030504040204" charset="-120"/>
                <a:ea typeface="Microsoft JhengHei" panose="020B0604030504040204" charset="-120"/>
              </a:rPr>
              <a:t>launch_site</a:t>
            </a:r>
            <a:r>
              <a:rPr lang="en-ZA" altLang="en-US" sz="2400" i="1"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name starts </a:t>
            </a:r>
            <a:r>
              <a:rPr lang="en-ZA" altLang="en-US" sz="2400" dirty="0" err="1">
                <a:solidFill>
                  <a:schemeClr val="accent3">
                    <a:lumMod val="25000"/>
                  </a:schemeClr>
                </a:solidFill>
                <a:latin typeface="Microsoft JhengHei" panose="020B0604030504040204" charset="-120"/>
                <a:ea typeface="Microsoft JhengHei" panose="020B0604030504040204" charset="-120"/>
              </a:rPr>
              <a:t>with‘CCA</a:t>
            </a:r>
            <a:r>
              <a:rPr lang="en-ZA" altLang="en-US" sz="2400" dirty="0">
                <a:solidFill>
                  <a:schemeClr val="accent3">
                    <a:lumMod val="25000"/>
                  </a:schemeClr>
                </a:solidFill>
                <a:latin typeface="Microsoft JhengHei" panose="020B0604030504040204" charset="-120"/>
                <a:ea typeface="Microsoft JhengHei" panose="020B0604030504040204" charset="-120"/>
              </a:rPr>
              <a:t>’.</a:t>
            </a:r>
            <a:endParaRPr 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Content Placeholder 1">
            <a:extLst>
              <a:ext uri="{FF2B5EF4-FFF2-40B4-BE49-F238E27FC236}">
                <a16:creationId xmlns:a16="http://schemas.microsoft.com/office/drawing/2014/main" id="{DF6D9D0E-C093-1A43-A598-9EF1A0D6461D}"/>
              </a:ext>
            </a:extLst>
          </p:cNvPr>
          <p:cNvPicPr>
            <a:picLocks noChangeAspect="1"/>
          </p:cNvPicPr>
          <p:nvPr/>
        </p:nvPicPr>
        <p:blipFill>
          <a:blip r:embed="rId3"/>
          <a:stretch>
            <a:fillRect/>
          </a:stretch>
        </p:blipFill>
        <p:spPr>
          <a:xfrm>
            <a:off x="663026" y="2852936"/>
            <a:ext cx="10794946" cy="275297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85830" cy="4351338"/>
          </a:xfrm>
          <a:prstGeom prst="rect">
            <a:avLst/>
          </a:prstGeom>
        </p:spPr>
        <p:txBody>
          <a:bodyPr>
            <a:normAutofit/>
          </a:bodyPr>
          <a:lstStyle/>
          <a:p>
            <a:pPr marL="0" indent="0">
              <a:lnSpc>
                <a:spcPct val="150000"/>
              </a:lnSpc>
              <a:spcBef>
                <a:spcPts val="1400"/>
              </a:spcBef>
              <a:buNone/>
            </a:pPr>
            <a:r>
              <a:rPr lang="en-ZA" altLang="en-US" sz="2400" dirty="0">
                <a:solidFill>
                  <a:schemeClr val="accent3">
                    <a:lumMod val="25000"/>
                  </a:schemeClr>
                </a:solidFill>
                <a:latin typeface="Microsoft JhengHei" panose="020B0604030504040204" charset="-120"/>
                <a:ea typeface="Microsoft JhengHei" panose="020B0604030504040204" charset="-120"/>
              </a:rPr>
              <a:t>The SUM()</a:t>
            </a:r>
            <a:r>
              <a:rPr lang="en-US" sz="2400"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function was used to </a:t>
            </a:r>
            <a:r>
              <a:rPr lang="en-US" sz="2400" dirty="0">
                <a:solidFill>
                  <a:schemeClr val="accent3">
                    <a:lumMod val="25000"/>
                  </a:schemeClr>
                </a:solidFill>
                <a:latin typeface="Microsoft JhengHei" panose="020B0604030504040204" charset="-120"/>
                <a:ea typeface="Microsoft JhengHei" panose="020B0604030504040204" charset="-120"/>
              </a:rPr>
              <a:t>the </a:t>
            </a:r>
            <a:r>
              <a:rPr lang="en-ZA" altLang="en-US" sz="2400" dirty="0">
                <a:solidFill>
                  <a:schemeClr val="accent3">
                    <a:lumMod val="25000"/>
                  </a:schemeClr>
                </a:solidFill>
                <a:latin typeface="Microsoft JhengHei" panose="020B0604030504040204" charset="-120"/>
                <a:ea typeface="Microsoft JhengHei" panose="020B0604030504040204" charset="-120"/>
              </a:rPr>
              <a:t>calculate the </a:t>
            </a:r>
            <a:r>
              <a:rPr lang="en-US" sz="2400" dirty="0">
                <a:solidFill>
                  <a:schemeClr val="accent3">
                    <a:lumMod val="25000"/>
                  </a:schemeClr>
                </a:solidFill>
                <a:latin typeface="Microsoft JhengHei" panose="020B0604030504040204" charset="-120"/>
                <a:ea typeface="Microsoft JhengHei" panose="020B0604030504040204" charset="-120"/>
              </a:rPr>
              <a:t>total payload carried by boosters from NASA </a:t>
            </a:r>
            <a:r>
              <a:rPr lang="en-ZA" altLang="en-US" sz="2400" dirty="0">
                <a:solidFill>
                  <a:schemeClr val="accent3">
                    <a:lumMod val="25000"/>
                  </a:schemeClr>
                </a:solidFill>
                <a:latin typeface="Microsoft JhengHei" panose="020B0604030504040204" charset="-120"/>
                <a:ea typeface="Microsoft JhengHei" panose="020B0604030504040204" charset="-120"/>
              </a:rPr>
              <a:t>from the </a:t>
            </a:r>
            <a:r>
              <a:rPr lang="en-ZA" altLang="en-US" sz="2400" i="1" dirty="0" err="1">
                <a:solidFill>
                  <a:schemeClr val="accent3">
                    <a:lumMod val="25000"/>
                  </a:schemeClr>
                </a:solidFill>
                <a:latin typeface="Microsoft JhengHei" panose="020B0604030504040204" charset="-120"/>
                <a:ea typeface="Microsoft JhengHei" panose="020B0604030504040204" charset="-120"/>
              </a:rPr>
              <a:t>payload_mass__kg</a:t>
            </a:r>
            <a:r>
              <a:rPr lang="en-ZA" altLang="en-US" sz="2400" i="1" dirty="0">
                <a:solidFill>
                  <a:schemeClr val="accent3">
                    <a:lumMod val="25000"/>
                  </a:schemeClr>
                </a:solidFill>
                <a:latin typeface="Microsoft JhengHei" panose="020B0604030504040204" charset="-120"/>
                <a:ea typeface="Microsoft JhengHei" panose="020B0604030504040204" charset="-120"/>
              </a:rPr>
              <a:t> </a:t>
            </a:r>
            <a:r>
              <a:rPr lang="en-ZA" altLang="en-US" sz="2400" dirty="0">
                <a:solidFill>
                  <a:schemeClr val="accent3">
                    <a:lumMod val="25000"/>
                  </a:schemeClr>
                </a:solidFill>
                <a:latin typeface="Microsoft JhengHei" panose="020B0604030504040204" charset="-120"/>
                <a:ea typeface="Microsoft JhengHei" panose="020B0604030504040204" charset="-120"/>
              </a:rPr>
              <a:t>column.</a:t>
            </a:r>
            <a:endParaRPr 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Content Placeholder 1">
            <a:extLst>
              <a:ext uri="{FF2B5EF4-FFF2-40B4-BE49-F238E27FC236}">
                <a16:creationId xmlns:a16="http://schemas.microsoft.com/office/drawing/2014/main" id="{4E1B7F52-CB87-6842-82E6-7EF4FFD164B8}"/>
              </a:ext>
            </a:extLst>
          </p:cNvPr>
          <p:cNvPicPr>
            <a:picLocks noChangeAspect="1"/>
          </p:cNvPicPr>
          <p:nvPr/>
        </p:nvPicPr>
        <p:blipFill>
          <a:blip r:embed="rId3"/>
          <a:stretch>
            <a:fillRect/>
          </a:stretch>
        </p:blipFill>
        <p:spPr>
          <a:xfrm>
            <a:off x="5970068" y="1988840"/>
            <a:ext cx="2771479" cy="115200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61794"/>
            <a:ext cx="10515600" cy="4351338"/>
          </a:xfrm>
          <a:prstGeom prst="rect">
            <a:avLst/>
          </a:prstGeom>
        </p:spPr>
        <p:txBody>
          <a:bodyPr>
            <a:normAutofit/>
          </a:bodyPr>
          <a:lstStyle/>
          <a:p>
            <a:pPr algn="just">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The AVG()</a:t>
            </a:r>
            <a:r>
              <a:rPr lang="en-US" sz="2400" dirty="0">
                <a:solidFill>
                  <a:schemeClr val="accent3">
                    <a:lumMod val="25000"/>
                  </a:schemeClr>
                </a:solidFill>
                <a:latin typeface="Microsoft JhengHei" panose="020B0604030504040204" charset="-120"/>
                <a:ea typeface="Microsoft JhengHei" panose="020B0604030504040204" charset="-120"/>
                <a:sym typeface="+mn-ea"/>
              </a:rPr>
              <a:t> </a:t>
            </a: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function was used to </a:t>
            </a:r>
            <a:r>
              <a:rPr lang="en-US" sz="2400" dirty="0">
                <a:solidFill>
                  <a:schemeClr val="accent3">
                    <a:lumMod val="25000"/>
                  </a:schemeClr>
                </a:solidFill>
                <a:latin typeface="Microsoft JhengHei" panose="020B0604030504040204" charset="-120"/>
                <a:ea typeface="Microsoft JhengHei" panose="020B0604030504040204" charset="-120"/>
                <a:sym typeface="+mn-ea"/>
              </a:rPr>
              <a:t>the </a:t>
            </a: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calculate the </a:t>
            </a:r>
            <a:r>
              <a:rPr lang="en-ZA" sz="2400" dirty="0">
                <a:solidFill>
                  <a:schemeClr val="accent3">
                    <a:lumMod val="25000"/>
                  </a:schemeClr>
                </a:solidFill>
                <a:latin typeface="Microsoft JhengHei" panose="020B0604030504040204" charset="-120"/>
                <a:ea typeface="Microsoft JhengHei" panose="020B0604030504040204" charset="-120"/>
                <a:sym typeface="+mn-ea"/>
              </a:rPr>
              <a:t>average</a:t>
            </a:r>
            <a:r>
              <a:rPr lang="en-US" sz="2400" dirty="0">
                <a:solidFill>
                  <a:schemeClr val="accent3">
                    <a:lumMod val="25000"/>
                  </a:schemeClr>
                </a:solidFill>
                <a:latin typeface="Microsoft JhengHei" panose="020B0604030504040204" charset="-120"/>
                <a:ea typeface="Microsoft JhengHei" panose="020B0604030504040204" charset="-120"/>
                <a:sym typeface="+mn-ea"/>
              </a:rPr>
              <a:t> payload</a:t>
            </a:r>
            <a:r>
              <a:rPr lang="en-US" sz="2400" dirty="0">
                <a:solidFill>
                  <a:schemeClr val="accent3">
                    <a:lumMod val="25000"/>
                  </a:schemeClr>
                </a:solidFill>
                <a:latin typeface="Microsoft JhengHei" panose="020B0604030504040204" charset="-120"/>
                <a:ea typeface="Microsoft JhengHei" panose="020B0604030504040204" charset="-120"/>
              </a:rPr>
              <a:t> the average payload mass carried by booster version F9 v1.1</a:t>
            </a:r>
          </a:p>
          <a:p>
            <a:pPr algn="just">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WHERE clause was used to filter results so that the calculations were only performed on </a:t>
            </a:r>
            <a:r>
              <a:rPr lang="en-ZA" altLang="en-US" sz="2400" i="1" dirty="0" err="1">
                <a:solidFill>
                  <a:schemeClr val="accent3">
                    <a:lumMod val="25000"/>
                  </a:schemeClr>
                </a:solidFill>
                <a:latin typeface="Microsoft JhengHei" panose="020B0604030504040204" charset="-120"/>
                <a:ea typeface="Microsoft JhengHei" panose="020B0604030504040204" charset="-120"/>
              </a:rPr>
              <a:t>booster_versions</a:t>
            </a:r>
            <a:r>
              <a:rPr lang="en-ZA" altLang="en-US" sz="2400" dirty="0">
                <a:solidFill>
                  <a:schemeClr val="accent3">
                    <a:lumMod val="25000"/>
                  </a:schemeClr>
                </a:solidFill>
                <a:latin typeface="Microsoft JhengHei" panose="020B0604030504040204" charset="-120"/>
                <a:ea typeface="Microsoft JhengHei" panose="020B0604030504040204" charset="-120"/>
              </a:rPr>
              <a:t> only if named“F9 v1.1”.</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Content Placeholder 1">
            <a:extLst>
              <a:ext uri="{FF2B5EF4-FFF2-40B4-BE49-F238E27FC236}">
                <a16:creationId xmlns:a16="http://schemas.microsoft.com/office/drawing/2014/main" id="{B5146187-08CB-F541-ACED-166AF2851F77}"/>
              </a:ext>
            </a:extLst>
          </p:cNvPr>
          <p:cNvPicPr>
            <a:picLocks noChangeAspect="1"/>
          </p:cNvPicPr>
          <p:nvPr/>
        </p:nvPicPr>
        <p:blipFill>
          <a:blip r:embed="rId3"/>
          <a:stretch>
            <a:fillRect/>
          </a:stretch>
        </p:blipFill>
        <p:spPr>
          <a:xfrm>
            <a:off x="4492493" y="5015034"/>
            <a:ext cx="3070636" cy="97200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56792"/>
            <a:ext cx="10515601" cy="4351338"/>
          </a:xfrm>
          <a:prstGeom prst="rect">
            <a:avLst/>
          </a:prstGeom>
        </p:spPr>
        <p:txBody>
          <a:bodyPr lIns="91440" tIns="45720" rIns="91440" bIns="45720" anchor="t">
            <a:normAutofit/>
          </a:bodyPr>
          <a:lstStyle/>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MIN(DATE) function was used to f</a:t>
            </a:r>
            <a:r>
              <a:rPr lang="en-US" sz="2400" dirty="0" err="1">
                <a:solidFill>
                  <a:schemeClr val="accent3">
                    <a:lumMod val="25000"/>
                  </a:schemeClr>
                </a:solidFill>
                <a:latin typeface="Microsoft JhengHei" panose="020B0604030504040204" charset="-120"/>
                <a:ea typeface="Microsoft JhengHei" panose="020B0604030504040204" charset="-120"/>
              </a:rPr>
              <a:t>ind</a:t>
            </a:r>
            <a:r>
              <a:rPr lang="en-US" sz="2400" dirty="0">
                <a:solidFill>
                  <a:schemeClr val="accent3">
                    <a:lumMod val="25000"/>
                  </a:schemeClr>
                </a:solidFill>
                <a:latin typeface="Microsoft JhengHei" panose="020B0604030504040204" charset="-120"/>
                <a:ea typeface="Microsoft JhengHei" panose="020B0604030504040204" charset="-120"/>
              </a:rPr>
              <a:t> the date of the first successful landing outcome on ground pad</a:t>
            </a:r>
          </a:p>
          <a:p>
            <a:pPr>
              <a:lnSpc>
                <a:spcPct val="150000"/>
              </a:lnSpc>
              <a:spcBef>
                <a:spcPts val="1400"/>
              </a:spcBef>
            </a:pPr>
            <a:r>
              <a:rPr lang="en-ZA" altLang="en-US" sz="2400" dirty="0">
                <a:solidFill>
                  <a:schemeClr val="accent3">
                    <a:lumMod val="25000"/>
                  </a:schemeClr>
                </a:solidFill>
                <a:latin typeface="Microsoft JhengHei" panose="020B0604030504040204" charset="-120"/>
                <a:ea typeface="Microsoft JhengHei" panose="020B0604030504040204" charset="-120"/>
              </a:rPr>
              <a:t>The WHERE clause ensured that the results were filtered to match only when the </a:t>
            </a:r>
            <a:r>
              <a:rPr lang="en-ZA" altLang="en-US" sz="2400" i="1" dirty="0">
                <a:solidFill>
                  <a:schemeClr val="accent3">
                    <a:lumMod val="25000"/>
                  </a:schemeClr>
                </a:solidFill>
                <a:latin typeface="Microsoft JhengHei" panose="020B0604030504040204" charset="-120"/>
                <a:ea typeface="Microsoft JhengHei" panose="020B0604030504040204" charset="-120"/>
              </a:rPr>
              <a:t>'</a:t>
            </a:r>
            <a:r>
              <a:rPr lang="en-ZA" altLang="en-US" sz="2400" i="1" dirty="0" err="1">
                <a:solidFill>
                  <a:schemeClr val="accent3">
                    <a:lumMod val="25000"/>
                  </a:schemeClr>
                </a:solidFill>
                <a:latin typeface="Microsoft JhengHei" panose="020B0604030504040204" charset="-120"/>
                <a:ea typeface="Microsoft JhengHei" panose="020B0604030504040204" charset="-120"/>
              </a:rPr>
              <a:t>landing_</a:t>
            </a:r>
            <a:r>
              <a:rPr lang="en-ZA" altLang="en-US" sz="2400" dirty="0" err="1">
                <a:solidFill>
                  <a:schemeClr val="accent3">
                    <a:lumMod val="25000"/>
                  </a:schemeClr>
                </a:solidFill>
                <a:latin typeface="Microsoft JhengHei" panose="020B0604030504040204" charset="-120"/>
                <a:ea typeface="Microsoft JhengHei" panose="020B0604030504040204" charset="-120"/>
              </a:rPr>
              <a:t>outcome’column</a:t>
            </a:r>
            <a:r>
              <a:rPr lang="en-ZA" altLang="en-US" sz="2400" dirty="0">
                <a:solidFill>
                  <a:schemeClr val="accent3">
                    <a:lumMod val="25000"/>
                  </a:schemeClr>
                </a:solidFill>
                <a:latin typeface="Microsoft JhengHei" panose="020B0604030504040204" charset="-120"/>
                <a:ea typeface="Microsoft JhengHei" panose="020B0604030504040204" charset="-120"/>
              </a:rPr>
              <a:t> is  'Success (ground pad)'</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Content Placeholder 1">
            <a:extLst>
              <a:ext uri="{FF2B5EF4-FFF2-40B4-BE49-F238E27FC236}">
                <a16:creationId xmlns:a16="http://schemas.microsoft.com/office/drawing/2014/main" id="{063F83D2-5451-8748-9ECC-FEC25787012C}"/>
              </a:ext>
            </a:extLst>
          </p:cNvPr>
          <p:cNvPicPr>
            <a:picLocks noChangeAspect="1"/>
          </p:cNvPicPr>
          <p:nvPr/>
        </p:nvPicPr>
        <p:blipFill>
          <a:blip r:embed="rId3"/>
          <a:stretch>
            <a:fillRect/>
          </a:stretch>
        </p:blipFill>
        <p:spPr>
          <a:xfrm>
            <a:off x="4367808" y="4437112"/>
            <a:ext cx="3324382" cy="1096524"/>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6792"/>
            <a:ext cx="10687961" cy="4351338"/>
          </a:xfrm>
          <a:prstGeom prst="rect">
            <a:avLst/>
          </a:prstGeom>
        </p:spPr>
        <p:txBody>
          <a:bodyPr lIns="91440" tIns="45720" rIns="91440" bIns="45720" anchor="t">
            <a:normAutofit/>
          </a:bodyPr>
          <a:lstStyle/>
          <a:p>
            <a:pPr marL="0" indent="0" algn="just">
              <a:lnSpc>
                <a:spcPct val="150000"/>
              </a:lnSpc>
              <a:spcBef>
                <a:spcPts val="1400"/>
              </a:spcBef>
              <a:buNone/>
            </a:pPr>
            <a:r>
              <a:rPr lang="en-ZA" altLang="en-US" sz="2400" dirty="0">
                <a:solidFill>
                  <a:schemeClr val="accent3">
                    <a:lumMod val="25000"/>
                  </a:schemeClr>
                </a:solidFill>
                <a:latin typeface="Microsoft JhengHei" panose="020B0604030504040204" charset="-120"/>
                <a:ea typeface="Microsoft JhengHei" panose="020B0604030504040204" charset="-120"/>
              </a:rPr>
              <a:t>The BETWEEN clause was used to retrieve the results of</a:t>
            </a:r>
            <a:r>
              <a:rPr lang="en-US" sz="2400" dirty="0">
                <a:solidFill>
                  <a:schemeClr val="accent3">
                    <a:lumMod val="25000"/>
                  </a:schemeClr>
                </a:solidFill>
                <a:latin typeface="Microsoft JhengHei" panose="020B0604030504040204" charset="-120"/>
                <a:ea typeface="Microsoft JhengHei" panose="020B0604030504040204" charset="-120"/>
              </a:rPr>
              <a:t> </a:t>
            </a:r>
            <a:r>
              <a:rPr lang="en-US" sz="2400" dirty="0">
                <a:solidFill>
                  <a:schemeClr val="accent3">
                    <a:lumMod val="25000"/>
                  </a:schemeClr>
                </a:solidFill>
                <a:latin typeface="Microsoft JhengHei" panose="020B0604030504040204" charset="-120"/>
                <a:ea typeface="Microsoft JhengHei" panose="020B0604030504040204" charset="-120"/>
                <a:sym typeface="+mn-ea"/>
              </a:rPr>
              <a:t> payload mass greater than 4000 but less than 6000</a:t>
            </a:r>
            <a:r>
              <a:rPr lang="en-ZA" altLang="en-US" sz="2400" dirty="0">
                <a:solidFill>
                  <a:schemeClr val="accent3">
                    <a:lumMod val="25000"/>
                  </a:schemeClr>
                </a:solidFill>
                <a:latin typeface="Microsoft JhengHei" panose="020B0604030504040204" charset="-120"/>
                <a:ea typeface="Microsoft JhengHei" panose="020B0604030504040204" charset="-120"/>
                <a:sym typeface="+mn-ea"/>
              </a:rPr>
              <a:t>.  The WHERE clause filtered the results to include only </a:t>
            </a:r>
            <a:r>
              <a:rPr lang="en-US" sz="2400" dirty="0">
                <a:solidFill>
                  <a:schemeClr val="accent3">
                    <a:lumMod val="25000"/>
                  </a:schemeClr>
                </a:solidFill>
                <a:latin typeface="Microsoft JhengHei" panose="020B0604030504040204" charset="-120"/>
                <a:ea typeface="Microsoft JhengHei" panose="020B0604030504040204" charset="-120"/>
              </a:rPr>
              <a:t>boosters which successfully landed on drone ship.</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Content Placeholder 1">
            <a:extLst>
              <a:ext uri="{FF2B5EF4-FFF2-40B4-BE49-F238E27FC236}">
                <a16:creationId xmlns:a16="http://schemas.microsoft.com/office/drawing/2014/main" id="{38889B8B-E293-1745-B727-09609C311012}"/>
              </a:ext>
            </a:extLst>
          </p:cNvPr>
          <p:cNvPicPr>
            <a:picLocks noChangeAspect="1"/>
          </p:cNvPicPr>
          <p:nvPr/>
        </p:nvPicPr>
        <p:blipFill>
          <a:blip r:embed="rId3"/>
          <a:stretch>
            <a:fillRect/>
          </a:stretch>
        </p:blipFill>
        <p:spPr>
          <a:xfrm>
            <a:off x="4981785" y="3669230"/>
            <a:ext cx="2092052" cy="2236331"/>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268759"/>
            <a:ext cx="10515601" cy="4908203"/>
          </a:xfrm>
          <a:prstGeom prst="rect">
            <a:avLst/>
          </a:prstGeom>
        </p:spPr>
        <p:txBody>
          <a:bodyPr>
            <a:normAutofit/>
          </a:bodyPr>
          <a:lstStyle/>
          <a:p>
            <a:pPr algn="just">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COUNT() function is used to count the number of occurrences of different mission outcomes with the help of the GROUPBY clause applied to the '</a:t>
            </a:r>
            <a:r>
              <a:rPr lang="en-ZA" altLang="en-US" sz="2400" i="1" dirty="0" err="1">
                <a:solidFill>
                  <a:schemeClr val="tx1">
                    <a:lumMod val="85000"/>
                    <a:lumOff val="15000"/>
                  </a:schemeClr>
                </a:solidFill>
                <a:latin typeface="Microsoft JhengHei" panose="020B0604030504040204" charset="-120"/>
                <a:ea typeface="Microsoft JhengHei" panose="020B0604030504040204" charset="-120"/>
              </a:rPr>
              <a:t>mission_outcome</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 column. A list of the</a:t>
            </a:r>
            <a:r>
              <a:rPr lang="en-US" sz="2400" dirty="0">
                <a:solidFill>
                  <a:schemeClr val="tx1">
                    <a:lumMod val="85000"/>
                    <a:lumOff val="15000"/>
                  </a:schemeClr>
                </a:solidFill>
                <a:latin typeface="Microsoft JhengHei" panose="020B0604030504040204" charset="-120"/>
                <a:ea typeface="Microsoft JhengHei" panose="020B0604030504040204" charset="-120"/>
              </a:rPr>
              <a:t> total number of successful and failure mission outcomes </a:t>
            </a:r>
            <a:r>
              <a:rPr lang="en-ZA" sz="2400" dirty="0">
                <a:solidFill>
                  <a:schemeClr val="tx1">
                    <a:lumMod val="85000"/>
                    <a:lumOff val="15000"/>
                  </a:schemeClr>
                </a:solidFill>
                <a:latin typeface="Microsoft JhengHei" panose="020B0604030504040204" charset="-120"/>
                <a:ea typeface="Microsoft JhengHei" panose="020B0604030504040204" charset="-120"/>
              </a:rPr>
              <a:t>i</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 returned.</a:t>
            </a:r>
          </a:p>
          <a:p>
            <a:pPr algn="just">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There have been 99 successful mission outcomes out of 101 missions.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7" name="Content Placeholder 1">
            <a:extLst>
              <a:ext uri="{FF2B5EF4-FFF2-40B4-BE49-F238E27FC236}">
                <a16:creationId xmlns:a16="http://schemas.microsoft.com/office/drawing/2014/main" id="{F7CB782B-9CF6-0D4C-9542-AAF950D7E0E1}"/>
              </a:ext>
            </a:extLst>
          </p:cNvPr>
          <p:cNvPicPr>
            <a:picLocks noChangeAspect="1"/>
          </p:cNvPicPr>
          <p:nvPr/>
        </p:nvPicPr>
        <p:blipFill>
          <a:blip r:embed="rId3"/>
          <a:stretch>
            <a:fillRect/>
          </a:stretch>
        </p:blipFill>
        <p:spPr>
          <a:xfrm>
            <a:off x="3649464" y="4588193"/>
            <a:ext cx="4756692" cy="1839018"/>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087699"/>
            <a:ext cx="10515600" cy="493787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MY"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endParaRPr>
          </a:p>
          <a:p>
            <a:pPr algn="just">
              <a:lnSpc>
                <a:spcPct val="100000"/>
              </a:lnSpc>
              <a:spcBef>
                <a:spcPts val="1400"/>
              </a:spcBef>
            </a:pPr>
            <a:r>
              <a:rPr lang="en-MY"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this capstone project, we will predict </a:t>
            </a:r>
            <a:r>
              <a:rPr lang="en-ZA" altLang="en-MY"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whether</a:t>
            </a:r>
            <a:r>
              <a:rPr lang="en-MY"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the SpaceX Falcon 9 first stage will land successfully</a:t>
            </a:r>
            <a:r>
              <a:rPr lang="en-ZA" altLang="en-MY"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If we can determine if the first stage will land, we can determine the cost of a launch. This will be achieved with the use of</a:t>
            </a:r>
            <a:r>
              <a:rPr lang="en-MY"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MY"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different</a:t>
            </a:r>
            <a:r>
              <a:rPr lang="en-MY"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machine learning classification algorithms. </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 </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methodolgy</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followed will include </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a:t>
            </a:r>
            <a:r>
              <a:rPr lang="en-ZA"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C</a:t>
            </a:r>
            <a:r>
              <a:rPr 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ollection</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Data W</a:t>
            </a:r>
            <a:r>
              <a:rPr 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rangling</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a:t>
            </a:r>
            <a:r>
              <a:rPr lang="en-ZA" alt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Preprocessing</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Exploratory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a:t>
            </a:r>
            <a:r>
              <a:rPr 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nalysis</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ata</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V</a:t>
            </a:r>
            <a:r>
              <a:rPr 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isualization</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and </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Machine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earning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P</a:t>
            </a:r>
            <a:r>
              <a:rPr 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rediction</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a:t>
            </a:r>
          </a:p>
          <a:p>
            <a:pPr algn="just">
              <a:lnSpc>
                <a:spcPct val="100000"/>
              </a:lnSpc>
              <a:spcBef>
                <a:spcPts val="1400"/>
              </a:spcBef>
            </a:pPr>
            <a:r>
              <a:rPr lang="en-ZA"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During our investigation, the results of our analysis indicate that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there are some features</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of rocket launches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that have a correlation</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with the success or failure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launches</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In the end we conclude that </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the</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D</a:t>
            </a:r>
            <a:r>
              <a:rPr 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ecision</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T</a:t>
            </a:r>
            <a:r>
              <a:rPr lang="en-US" sz="2400" dirty="0" err="1">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ree</a:t>
            </a:r>
            <a:r>
              <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 may be the best machine learning algorithm to </a:t>
            </a:r>
            <a:r>
              <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for this problem. </a:t>
            </a:r>
            <a:endParaRPr 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nSpc>
                <a:spcPct val="100000"/>
              </a:lnSpc>
              <a:spcBef>
                <a:spcPts val="1400"/>
              </a:spcBef>
            </a:pPr>
            <a:endParaRPr lang="en-ZA" altLang="en-US" sz="24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4784"/>
            <a:ext cx="4245870" cy="4351338"/>
          </a:xfrm>
          <a:prstGeom prst="rect">
            <a:avLst/>
          </a:prstGeom>
        </p:spPr>
        <p:txBody>
          <a:bodyPr>
            <a:normAutofit/>
          </a:bodyPr>
          <a:lstStyle/>
          <a:p>
            <a:pPr algn="just">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MAX() function was used in a subquery to retrieve a </a:t>
            </a:r>
            <a:r>
              <a:rPr lang="en-US" sz="2400" dirty="0">
                <a:solidFill>
                  <a:schemeClr val="tx1">
                    <a:lumMod val="85000"/>
                    <a:lumOff val="15000"/>
                  </a:schemeClr>
                </a:solidFill>
                <a:latin typeface="Microsoft JhengHei" panose="020B0604030504040204" charset="-120"/>
                <a:ea typeface="Microsoft JhengHei" panose="020B0604030504040204" charset="-120"/>
              </a:rPr>
              <a:t>list of booster</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a:t>
            </a:r>
            <a:r>
              <a:rPr lang="en-US" sz="2400" dirty="0">
                <a:solidFill>
                  <a:schemeClr val="tx1">
                    <a:lumMod val="85000"/>
                    <a:lumOff val="15000"/>
                  </a:schemeClr>
                </a:solidFill>
                <a:latin typeface="Microsoft JhengHei" panose="020B0604030504040204" charset="-120"/>
                <a:ea typeface="Microsoft JhengHei" panose="020B0604030504040204" charset="-120"/>
              </a:rPr>
              <a:t> which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7" name="Content Placeholder 1">
            <a:extLst>
              <a:ext uri="{FF2B5EF4-FFF2-40B4-BE49-F238E27FC236}">
                <a16:creationId xmlns:a16="http://schemas.microsoft.com/office/drawing/2014/main" id="{77B90BE1-BFDA-1A4E-9833-82025BDF25B7}"/>
              </a:ext>
            </a:extLst>
          </p:cNvPr>
          <p:cNvPicPr>
            <a:picLocks noChangeAspect="1"/>
          </p:cNvPicPr>
          <p:nvPr/>
        </p:nvPicPr>
        <p:blipFill>
          <a:blip r:embed="rId3"/>
          <a:stretch>
            <a:fillRect/>
          </a:stretch>
        </p:blipFill>
        <p:spPr>
          <a:xfrm>
            <a:off x="6027811" y="1498983"/>
            <a:ext cx="2976917" cy="454078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84784"/>
            <a:ext cx="4461894" cy="4692179"/>
          </a:xfrm>
          <a:prstGeom prst="rect">
            <a:avLst/>
          </a:prstGeom>
        </p:spPr>
        <p:txBody>
          <a:bodyPr lIns="91440" tIns="45720" rIns="91440" bIns="45720" anchor="t">
            <a:normAutofit/>
          </a:bodyPr>
          <a:lstStyle/>
          <a:p>
            <a:pPr algn="just">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SELECT statement was used to retrieve multiple</a:t>
            </a:r>
            <a:r>
              <a:rPr lang="en-US" sz="24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columns from the table. The YEAR(DATE) function was used to retrieve only those rows with a 2015 launch date. </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Content Placeholder 1">
            <a:extLst>
              <a:ext uri="{FF2B5EF4-FFF2-40B4-BE49-F238E27FC236}">
                <a16:creationId xmlns:a16="http://schemas.microsoft.com/office/drawing/2014/main" id="{3ABE6366-EBE1-B744-A822-6803670C988C}"/>
              </a:ext>
            </a:extLst>
          </p:cNvPr>
          <p:cNvPicPr>
            <a:picLocks noChangeAspect="1"/>
          </p:cNvPicPr>
          <p:nvPr/>
        </p:nvPicPr>
        <p:blipFill>
          <a:blip r:embed="rId3"/>
          <a:stretch>
            <a:fillRect/>
          </a:stretch>
        </p:blipFill>
        <p:spPr>
          <a:xfrm>
            <a:off x="6023991" y="1628800"/>
            <a:ext cx="5261619" cy="148776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641" y="1396991"/>
            <a:ext cx="4837303" cy="4351338"/>
          </a:xfrm>
          <a:prstGeom prst="rect">
            <a:avLst/>
          </a:prstGeom>
        </p:spPr>
        <p:txBody>
          <a:bodyPr lIns="91440" tIns="45720" rIns="91440" bIns="45720" anchor="t"/>
          <a:lstStyle/>
          <a:p>
            <a:pPr algn="just">
              <a:lnSpc>
                <a:spcPct val="150000"/>
              </a:lnSpc>
              <a:spcBef>
                <a:spcPts val="1400"/>
              </a:spcBef>
            </a:pPr>
            <a:r>
              <a:rPr lang="en-US" sz="2000" dirty="0">
                <a:solidFill>
                  <a:schemeClr val="tx1">
                    <a:lumMod val="85000"/>
                    <a:lumOff val="15000"/>
                  </a:schemeClr>
                </a:solidFill>
                <a:latin typeface="Microsoft JhengHei" panose="020B0604030504040204" charset="-120"/>
                <a:ea typeface="Microsoft JhengHei" panose="020B0604030504040204" charset="-120"/>
              </a:rPr>
              <a:t>COUNT</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a:t>
            </a:r>
            <a:r>
              <a:rPr lang="en-US" sz="20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function was used to count the different </a:t>
            </a:r>
            <a:r>
              <a:rPr lang="en-ZA" altLang="en-US" sz="2000" i="1" dirty="0">
                <a:solidFill>
                  <a:schemeClr val="tx1">
                    <a:lumMod val="85000"/>
                    <a:lumOff val="15000"/>
                  </a:schemeClr>
                </a:solidFill>
                <a:latin typeface="Microsoft JhengHei" panose="020B0604030504040204" charset="-120"/>
                <a:ea typeface="Microsoft JhengHei" panose="020B0604030504040204" charset="-120"/>
              </a:rPr>
              <a:t>landing outcomes.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The WHERE and BETWEEN clauses filtered the results to only include results between 2010-06-04 and  2017-03-20.  The GROUPBY clause ensure that the counts were grouped by their outcome. The ORDERBY and DESC clauses were used to sort the results by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Content Placeholder 1">
            <a:extLst>
              <a:ext uri="{FF2B5EF4-FFF2-40B4-BE49-F238E27FC236}">
                <a16:creationId xmlns:a16="http://schemas.microsoft.com/office/drawing/2014/main" id="{DBC8D64F-B058-FD48-A18C-E7A9D97CAE63}"/>
              </a:ext>
            </a:extLst>
          </p:cNvPr>
          <p:cNvPicPr>
            <a:picLocks noChangeAspect="1"/>
          </p:cNvPicPr>
          <p:nvPr/>
        </p:nvPicPr>
        <p:blipFill>
          <a:blip r:embed="rId3"/>
          <a:stretch>
            <a:fillRect/>
          </a:stretch>
        </p:blipFill>
        <p:spPr>
          <a:xfrm>
            <a:off x="6672064" y="1556792"/>
            <a:ext cx="3528392" cy="352839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56792"/>
            <a:ext cx="3165749" cy="4351338"/>
          </a:xfrm>
          <a:prstGeom prst="rect">
            <a:avLst/>
          </a:prstGeom>
        </p:spPr>
        <p:txBody>
          <a:bodyPr lIns="91440" tIns="45720" rIns="91440" bIns="45720" anchor="t">
            <a:normAutofit/>
          </a:bodyPr>
          <a:lstStyle/>
          <a:p>
            <a:pPr algn="just">
              <a:lnSpc>
                <a:spcPct val="150000"/>
              </a:lnSpc>
              <a:spcBef>
                <a:spcPts val="1400"/>
              </a:spcBef>
            </a:pPr>
            <a:r>
              <a:rPr lang="en-ZA" altLang="en-US" sz="2000" dirty="0">
                <a:solidFill>
                  <a:schemeClr val="tx1">
                    <a:lumMod val="85000"/>
                    <a:lumOff val="15000"/>
                  </a:schemeClr>
                </a:solidFill>
                <a:latin typeface="Microsoft JhengHei" panose="020B0604030504040204" charset="-120"/>
                <a:ea typeface="Microsoft JhengHei" panose="020B0604030504040204" charset="-120"/>
              </a:rPr>
              <a:t>The yellow markers are indicators of where the locations of all the SpaceX launch sites are situated in the US. </a:t>
            </a:r>
          </a:p>
          <a:p>
            <a:pPr algn="just">
              <a:lnSpc>
                <a:spcPct val="150000"/>
              </a:lnSpc>
              <a:spcBef>
                <a:spcPts val="1400"/>
              </a:spcBef>
            </a:pPr>
            <a:r>
              <a:rPr lang="en-ZA" altLang="en-US" sz="2000" dirty="0">
                <a:solidFill>
                  <a:schemeClr val="tx1">
                    <a:lumMod val="85000"/>
                    <a:lumOff val="15000"/>
                  </a:schemeClr>
                </a:solidFill>
                <a:latin typeface="Microsoft JhengHei" panose="020B0604030504040204" charset="-120"/>
                <a:ea typeface="Microsoft JhengHei" panose="020B0604030504040204" charset="-120"/>
              </a:rPr>
              <a:t>The launch sites have been strategically placed near the coast.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SpaceX Launch Sites Locations</a:t>
            </a:r>
          </a:p>
        </p:txBody>
      </p:sp>
      <p:pic>
        <p:nvPicPr>
          <p:cNvPr id="6" name="Content Placeholder 3">
            <a:extLst>
              <a:ext uri="{FF2B5EF4-FFF2-40B4-BE49-F238E27FC236}">
                <a16:creationId xmlns:a16="http://schemas.microsoft.com/office/drawing/2014/main" id="{A55EC617-239E-2D4C-BA9D-3B5B7EA4CD89}"/>
              </a:ext>
            </a:extLst>
          </p:cNvPr>
          <p:cNvPicPr>
            <a:picLocks noChangeAspect="1"/>
          </p:cNvPicPr>
          <p:nvPr/>
        </p:nvPicPr>
        <p:blipFill>
          <a:blip r:embed="rId3"/>
          <a:srcRect l="787" t="7402"/>
          <a:stretch>
            <a:fillRect/>
          </a:stretch>
        </p:blipFill>
        <p:spPr>
          <a:xfrm>
            <a:off x="4439816" y="1556792"/>
            <a:ext cx="6845795" cy="3969287"/>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11505"/>
            <a:ext cx="3525789" cy="4351338"/>
          </a:xfrm>
          <a:prstGeom prst="rect">
            <a:avLst/>
          </a:prstGeom>
        </p:spPr>
        <p:txBody>
          <a:bodyPr lIns="91440" tIns="45720" rIns="91440" bIns="45720" anchor="t">
            <a:normAutofit lnSpcReduction="10000"/>
          </a:bodyPr>
          <a:lstStyle/>
          <a:p>
            <a:pPr algn="just">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When we zoom in on a launch site, we can </a:t>
            </a:r>
            <a:r>
              <a:rPr lang="en-US" sz="2400" dirty="0">
                <a:solidFill>
                  <a:schemeClr val="tx1">
                    <a:lumMod val="85000"/>
                    <a:lumOff val="15000"/>
                  </a:schemeClr>
                </a:solidFill>
                <a:latin typeface="Microsoft JhengHei" panose="020B0604030504040204" charset="-120"/>
                <a:ea typeface="Microsoft JhengHei" panose="020B0604030504040204" charset="-120"/>
              </a:rPr>
              <a:t>click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on the launch site which will display</a:t>
            </a:r>
            <a:r>
              <a:rPr lang="en-US" sz="2400" dirty="0">
                <a:solidFill>
                  <a:schemeClr val="tx1">
                    <a:lumMod val="85000"/>
                    <a:lumOff val="15000"/>
                  </a:schemeClr>
                </a:solidFill>
                <a:latin typeface="Microsoft JhengHei" panose="020B0604030504040204" charset="-120"/>
                <a:ea typeface="Microsoft JhengHei" panose="020B0604030504040204" charset="-120"/>
              </a:rPr>
              <a:t> marker clusters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of </a:t>
            </a:r>
            <a:r>
              <a:rPr lang="en-US" sz="2400" dirty="0">
                <a:solidFill>
                  <a:schemeClr val="tx1">
                    <a:lumMod val="85000"/>
                    <a:lumOff val="15000"/>
                  </a:schemeClr>
                </a:solidFill>
                <a:latin typeface="Microsoft JhengHei" panose="020B0604030504040204" charset="-120"/>
                <a:ea typeface="Microsoft JhengHei" panose="020B0604030504040204" charset="-120"/>
              </a:rPr>
              <a:t>successful landing</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a:t>
            </a:r>
            <a:r>
              <a:rPr lang="en-US" sz="2400" dirty="0">
                <a:solidFill>
                  <a:schemeClr val="tx1">
                    <a:lumMod val="85000"/>
                    <a:lumOff val="15000"/>
                  </a:schemeClr>
                </a:solidFill>
                <a:latin typeface="Microsoft JhengHei" panose="020B0604030504040204" charset="-120"/>
                <a:ea typeface="Microsoft JhengHei" panose="020B0604030504040204" charset="-120"/>
              </a:rPr>
              <a:t> (green) or failed landing (red)</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a:t>
            </a:r>
            <a:endParaRPr 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Success or Failure?</a:t>
            </a:r>
          </a:p>
        </p:txBody>
      </p:sp>
      <p:pic>
        <p:nvPicPr>
          <p:cNvPr id="6" name="Content Placeholder 1">
            <a:extLst>
              <a:ext uri="{FF2B5EF4-FFF2-40B4-BE49-F238E27FC236}">
                <a16:creationId xmlns:a16="http://schemas.microsoft.com/office/drawing/2014/main" id="{8E8E8294-C3EB-1149-9C5B-E89319B1FC21}"/>
              </a:ext>
            </a:extLst>
          </p:cNvPr>
          <p:cNvPicPr>
            <a:picLocks noChangeAspect="1"/>
          </p:cNvPicPr>
          <p:nvPr/>
        </p:nvPicPr>
        <p:blipFill>
          <a:blip r:embed="rId3"/>
          <a:stretch>
            <a:fillRect/>
          </a:stretch>
        </p:blipFill>
        <p:spPr>
          <a:xfrm>
            <a:off x="4948772" y="1596110"/>
            <a:ext cx="6336704" cy="416673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56792"/>
            <a:ext cx="4605909" cy="4468781"/>
          </a:xfrm>
          <a:prstGeom prst="rect">
            <a:avLst/>
          </a:prstGeom>
        </p:spPr>
        <p:txBody>
          <a:bodyPr lIns="91440" tIns="45720" rIns="91440" bIns="45720" anchor="t">
            <a:normAutofit/>
          </a:bodyPr>
          <a:lstStyle/>
          <a:p>
            <a:pPr algn="just">
              <a:lnSpc>
                <a:spcPct val="150000"/>
              </a:lnSpc>
              <a:spcBef>
                <a:spcPts val="1400"/>
              </a:spcBef>
            </a:pPr>
            <a:r>
              <a:rPr lang="en-ZA" altLang="en-US" sz="2000" dirty="0">
                <a:solidFill>
                  <a:schemeClr val="accent3">
                    <a:lumMod val="25000"/>
                  </a:schemeClr>
                </a:solidFill>
                <a:latin typeface="Microsoft JhengHei" panose="020B0604030504040204" charset="-120"/>
                <a:ea typeface="Microsoft JhengHei" panose="020B0604030504040204" charset="-120"/>
              </a:rPr>
              <a:t>The</a:t>
            </a:r>
            <a:r>
              <a:rPr lang="en-US" sz="2000" dirty="0">
                <a:solidFill>
                  <a:schemeClr val="accent3">
                    <a:lumMod val="25000"/>
                  </a:schemeClr>
                </a:solidFill>
                <a:latin typeface="Microsoft JhengHei" panose="020B0604030504040204" charset="-120"/>
                <a:ea typeface="Microsoft JhengHei" panose="020B0604030504040204" charset="-120"/>
              </a:rPr>
              <a:t> generated map show</a:t>
            </a:r>
            <a:r>
              <a:rPr lang="en-ZA" altLang="en-US" sz="2000" dirty="0">
                <a:solidFill>
                  <a:schemeClr val="accent3">
                    <a:lumMod val="25000"/>
                  </a:schemeClr>
                </a:solidFill>
                <a:latin typeface="Microsoft JhengHei" panose="020B0604030504040204" charset="-120"/>
                <a:ea typeface="Microsoft JhengHei" panose="020B0604030504040204" charset="-120"/>
              </a:rPr>
              <a:t>s</a:t>
            </a:r>
            <a:r>
              <a:rPr lang="en-US" sz="2000" dirty="0">
                <a:solidFill>
                  <a:schemeClr val="accent3">
                    <a:lumMod val="25000"/>
                  </a:schemeClr>
                </a:solidFill>
                <a:latin typeface="Microsoft JhengHei" panose="020B0604030504040204" charset="-120"/>
                <a:ea typeface="Microsoft JhengHei" panose="020B0604030504040204" charset="-120"/>
              </a:rPr>
              <a:t> </a:t>
            </a:r>
            <a:r>
              <a:rPr lang="en-US" sz="2000" dirty="0" err="1">
                <a:solidFill>
                  <a:schemeClr val="accent3">
                    <a:lumMod val="25000"/>
                  </a:schemeClr>
                </a:solidFill>
                <a:latin typeface="Microsoft JhengHei" panose="020B0604030504040204" charset="-120"/>
                <a:ea typeface="Microsoft JhengHei" panose="020B0604030504040204" charset="-120"/>
              </a:rPr>
              <a:t>th</a:t>
            </a:r>
            <a:r>
              <a:rPr lang="en-ZA" altLang="en-US" sz="2000" dirty="0">
                <a:solidFill>
                  <a:schemeClr val="accent3">
                    <a:lumMod val="25000"/>
                  </a:schemeClr>
                </a:solidFill>
                <a:latin typeface="Microsoft JhengHei" panose="020B0604030504040204" charset="-120"/>
                <a:ea typeface="Microsoft JhengHei" panose="020B0604030504040204" charset="-120"/>
              </a:rPr>
              <a:t>at the</a:t>
            </a:r>
            <a:r>
              <a:rPr lang="en-US" sz="2000" dirty="0">
                <a:solidFill>
                  <a:schemeClr val="accent3">
                    <a:lumMod val="25000"/>
                  </a:schemeClr>
                </a:solidFill>
                <a:latin typeface="Microsoft JhengHei" panose="020B0604030504040204" charset="-120"/>
                <a:ea typeface="Microsoft JhengHei" panose="020B0604030504040204" charset="-120"/>
              </a:rPr>
              <a:t>  selected launch site </a:t>
            </a:r>
            <a:r>
              <a:rPr lang="en-ZA" altLang="en-US" sz="2000" dirty="0">
                <a:solidFill>
                  <a:schemeClr val="accent3">
                    <a:lumMod val="25000"/>
                  </a:schemeClr>
                </a:solidFill>
                <a:latin typeface="Microsoft JhengHei" panose="020B0604030504040204" charset="-120"/>
                <a:ea typeface="Microsoft JhengHei" panose="020B0604030504040204" charset="-120"/>
              </a:rPr>
              <a:t>is close to a highway for transportation of personnel and equipment. The launch site is also close to the coastlines for launch failure testing. </a:t>
            </a:r>
            <a:endParaRPr lang="en-US" sz="2000" dirty="0">
              <a:solidFill>
                <a:schemeClr val="accent3">
                  <a:lumMod val="25000"/>
                </a:schemeClr>
              </a:solidFill>
              <a:latin typeface="Microsoft JhengHei" panose="020B0604030504040204" charset="-120"/>
              <a:ea typeface="Microsoft JhengHei" panose="020B0604030504040204" charset="-120"/>
            </a:endParaRPr>
          </a:p>
          <a:p>
            <a:pPr algn="just">
              <a:lnSpc>
                <a:spcPct val="150000"/>
              </a:lnSpc>
              <a:spcBef>
                <a:spcPts val="1400"/>
              </a:spcBef>
            </a:pPr>
            <a:r>
              <a:rPr lang="en-ZA" altLang="en-US" sz="2000" dirty="0">
                <a:solidFill>
                  <a:schemeClr val="accent3">
                    <a:lumMod val="25000"/>
                  </a:schemeClr>
                </a:solidFill>
                <a:latin typeface="Microsoft JhengHei" panose="020B0604030504040204" charset="-120"/>
                <a:ea typeface="Microsoft JhengHei" panose="020B0604030504040204" charset="-120"/>
              </a:rPr>
              <a:t>The launch sites also maintain a certain distance from the cities (can be viewed in notebook).</a:t>
            </a:r>
            <a:endParaRPr lang="en-US" sz="2000" dirty="0">
              <a:solidFill>
                <a:schemeClr val="accent3">
                  <a:lumMod val="25000"/>
                </a:schemeClr>
              </a:solidFill>
              <a:latin typeface="Microsoft JhengHei" panose="020B0604030504040204" charset="-120"/>
              <a:ea typeface="Microsoft JhengHei" panose="020B0604030504040204" charset="-12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Launch Site Proximities</a:t>
            </a:r>
          </a:p>
        </p:txBody>
      </p:sp>
      <p:pic>
        <p:nvPicPr>
          <p:cNvPr id="6" name="Content Placeholder 1">
            <a:extLst>
              <a:ext uri="{FF2B5EF4-FFF2-40B4-BE49-F238E27FC236}">
                <a16:creationId xmlns:a16="http://schemas.microsoft.com/office/drawing/2014/main" id="{7BBD685C-A399-DD41-90FC-36C2D15BB443}"/>
              </a:ext>
            </a:extLst>
          </p:cNvPr>
          <p:cNvPicPr>
            <a:picLocks noChangeAspect="1"/>
          </p:cNvPicPr>
          <p:nvPr/>
        </p:nvPicPr>
        <p:blipFill>
          <a:blip r:embed="rId3"/>
          <a:stretch>
            <a:fillRect/>
          </a:stretch>
        </p:blipFill>
        <p:spPr>
          <a:xfrm>
            <a:off x="5550359" y="1556792"/>
            <a:ext cx="5753441" cy="381642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556792"/>
            <a:ext cx="10515601" cy="4351338"/>
          </a:xfrm>
          <a:prstGeom prst="rect">
            <a:avLst/>
          </a:prstGeom>
        </p:spPr>
        <p:txBody>
          <a:bodyPr lIns="91440" tIns="45720" rIns="91440" bIns="45720" anchor="t">
            <a:normAutofit/>
          </a:bodyPr>
          <a:lstStyle/>
          <a:p>
            <a:pPr>
              <a:lnSpc>
                <a:spcPct val="150000"/>
              </a:lnSpc>
              <a:spcBef>
                <a:spcPts val="1400"/>
              </a:spcBef>
            </a:pPr>
            <a:r>
              <a:rPr lang="en-ZA" altLang="en-US" sz="2200" dirty="0">
                <a:solidFill>
                  <a:schemeClr val="accent3">
                    <a:lumMod val="25000"/>
                  </a:schemeClr>
                </a:solidFill>
                <a:latin typeface="Microsoft JhengHei" panose="020B0604030504040204" charset="-120"/>
                <a:ea typeface="Microsoft JhengHei" panose="020B0604030504040204" charset="-120"/>
              </a:rPr>
              <a:t>The KSC LC-39A Launch site has the most successful launches with 10 in total.</a:t>
            </a:r>
            <a:endParaRPr lang="en-US" sz="2200" dirty="0">
              <a:solidFill>
                <a:schemeClr val="accent3">
                  <a:lumMod val="25000"/>
                </a:schemeClr>
              </a:solidFill>
              <a:latin typeface="Microsoft JhengHei" panose="020B0604030504040204" charset="-120"/>
              <a:ea typeface="Microsoft JhengHei" panose="020B0604030504040204" charset="-12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Total </a:t>
            </a:r>
            <a:r>
              <a:rPr lang="en-US" dirty="0">
                <a:solidFill>
                  <a:srgbClr val="0B49CB"/>
                </a:solidFill>
                <a:latin typeface="Microsoft JhengHei" panose="020B0604030504040204" charset="-120"/>
                <a:ea typeface="Microsoft JhengHei" panose="020B0604030504040204" charset="-120"/>
              </a:rPr>
              <a:t>Success</a:t>
            </a:r>
            <a:r>
              <a:rPr lang="en-ZA" altLang="en-US" dirty="0" err="1">
                <a:solidFill>
                  <a:srgbClr val="0B49CB"/>
                </a:solidFill>
                <a:latin typeface="Microsoft JhengHei" panose="020B0604030504040204" charset="-120"/>
                <a:ea typeface="Microsoft JhengHei" panose="020B0604030504040204" charset="-120"/>
              </a:rPr>
              <a:t>ful</a:t>
            </a:r>
            <a:r>
              <a:rPr lang="en-US" dirty="0">
                <a:solidFill>
                  <a:srgbClr val="0B49CB"/>
                </a:solidFill>
                <a:latin typeface="Microsoft JhengHei" panose="020B0604030504040204" charset="-120"/>
                <a:ea typeface="Microsoft JhengHei" panose="020B0604030504040204" charset="-120"/>
              </a:rPr>
              <a:t> Launches </a:t>
            </a:r>
            <a:r>
              <a:rPr lang="en-ZA" dirty="0">
                <a:solidFill>
                  <a:srgbClr val="0B49CB"/>
                </a:solidFill>
                <a:latin typeface="Microsoft JhengHei" panose="020B0604030504040204" charset="-120"/>
                <a:ea typeface="Microsoft JhengHei" panose="020B0604030504040204" charset="-120"/>
              </a:rPr>
              <a:t>By</a:t>
            </a:r>
            <a:r>
              <a:rPr lang="en-US" dirty="0">
                <a:solidFill>
                  <a:srgbClr val="0B49CB"/>
                </a:solidFill>
                <a:latin typeface="Microsoft JhengHei" panose="020B0604030504040204" charset="-120"/>
                <a:ea typeface="Microsoft JhengHei" panose="020B0604030504040204" charset="-120"/>
              </a:rPr>
              <a:t> </a:t>
            </a:r>
            <a:r>
              <a:rPr lang="en-ZA" altLang="en-US" dirty="0">
                <a:solidFill>
                  <a:srgbClr val="0B49CB"/>
                </a:solidFill>
                <a:latin typeface="Microsoft JhengHei" panose="020B0604030504040204" charset="-120"/>
                <a:ea typeface="Microsoft JhengHei" panose="020B0604030504040204" charset="-120"/>
              </a:rPr>
              <a:t>S</a:t>
            </a:r>
            <a:r>
              <a:rPr lang="en-US" dirty="0" err="1">
                <a:solidFill>
                  <a:srgbClr val="0B49CB"/>
                </a:solidFill>
                <a:latin typeface="Microsoft JhengHei" panose="020B0604030504040204" charset="-120"/>
                <a:ea typeface="Microsoft JhengHei" panose="020B0604030504040204" charset="-120"/>
              </a:rPr>
              <a:t>ite</a:t>
            </a:r>
            <a:endParaRPr lang="en-US" dirty="0">
              <a:solidFill>
                <a:srgbClr val="0B49CB"/>
              </a:solidFill>
              <a:latin typeface="Microsoft JhengHei" panose="020B0604030504040204" charset="-120"/>
              <a:ea typeface="Microsoft JhengHei" panose="020B0604030504040204" charset="-120"/>
            </a:endParaRPr>
          </a:p>
        </p:txBody>
      </p:sp>
      <p:pic>
        <p:nvPicPr>
          <p:cNvPr id="6" name="Content Placeholder 6">
            <a:extLst>
              <a:ext uri="{FF2B5EF4-FFF2-40B4-BE49-F238E27FC236}">
                <a16:creationId xmlns:a16="http://schemas.microsoft.com/office/drawing/2014/main" id="{5696C853-0FAF-1C4E-A102-3B73F409467E}"/>
              </a:ext>
            </a:extLst>
          </p:cNvPr>
          <p:cNvPicPr>
            <a:picLocks noChangeAspect="1"/>
          </p:cNvPicPr>
          <p:nvPr/>
        </p:nvPicPr>
        <p:blipFill>
          <a:blip r:embed="rId3"/>
          <a:stretch>
            <a:fillRect/>
          </a:stretch>
        </p:blipFill>
        <p:spPr>
          <a:xfrm>
            <a:off x="683967" y="2369275"/>
            <a:ext cx="10687685" cy="3538855"/>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1484784"/>
            <a:ext cx="10551583" cy="4351338"/>
          </a:xfrm>
          <a:prstGeom prst="rect">
            <a:avLst/>
          </a:prstGeom>
        </p:spPr>
        <p:txBody>
          <a:bodyPr lIns="91440" tIns="45720" rIns="91440" bIns="45720" anchor="t">
            <a:normAutofit/>
          </a:bodyPr>
          <a:lstStyle/>
          <a:p>
            <a:pPr>
              <a:lnSpc>
                <a:spcPct val="15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sym typeface="+mn-ea"/>
              </a:rPr>
              <a:t>The </a:t>
            </a:r>
            <a:r>
              <a:rPr lang="en-US" sz="2200" dirty="0">
                <a:solidFill>
                  <a:schemeClr val="tx1">
                    <a:lumMod val="85000"/>
                    <a:lumOff val="15000"/>
                  </a:schemeClr>
                </a:solidFill>
                <a:latin typeface="Microsoft JhengHei" panose="020B0604030504040204" charset="-120"/>
                <a:ea typeface="Microsoft JhengHei" panose="020B0604030504040204" charset="-120"/>
                <a:sym typeface="+mn-ea"/>
              </a:rPr>
              <a:t>KSLC-39A has the highest success rate with 76.9%</a:t>
            </a:r>
            <a:r>
              <a:rPr lang="en-ZA" altLang="en-US" sz="2200" dirty="0">
                <a:solidFill>
                  <a:schemeClr val="tx1">
                    <a:lumMod val="85000"/>
                    <a:lumOff val="15000"/>
                  </a:schemeClr>
                </a:solidFill>
                <a:latin typeface="Microsoft JhengHei" panose="020B0604030504040204" charset="-120"/>
                <a:ea typeface="Microsoft JhengHei" panose="020B0604030504040204" charset="-120"/>
                <a:sym typeface="+mn-ea"/>
              </a:rPr>
              <a:t>.</a:t>
            </a:r>
            <a:endParaRPr lang="en-US" sz="2200" dirty="0">
              <a:solidFill>
                <a:schemeClr val="tx1">
                  <a:lumMod val="85000"/>
                  <a:lumOff val="15000"/>
                </a:schemeClr>
              </a:solidFill>
              <a:latin typeface="Microsoft JhengHei" panose="020B0604030504040204" charset="-120"/>
              <a:ea typeface="Microsoft JhengHei" panose="020B0604030504040204" charset="-120"/>
              <a:sym typeface="+mn-ea"/>
            </a:endParaRP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Microsoft JhengHei" panose="020B0604030504040204" charset="-120"/>
                <a:ea typeface="Microsoft JhengHei" panose="020B0604030504040204" charset="-120"/>
              </a:rPr>
              <a:t>Launch </a:t>
            </a:r>
            <a:r>
              <a:rPr lang="en-ZA" altLang="en-US" dirty="0">
                <a:solidFill>
                  <a:srgbClr val="0B49CB"/>
                </a:solidFill>
                <a:latin typeface="Microsoft JhengHei" panose="020B0604030504040204" charset="-120"/>
                <a:ea typeface="Microsoft JhengHei" panose="020B0604030504040204" charset="-120"/>
              </a:rPr>
              <a:t>S</a:t>
            </a:r>
            <a:r>
              <a:rPr lang="en-US" dirty="0" err="1">
                <a:solidFill>
                  <a:srgbClr val="0B49CB"/>
                </a:solidFill>
                <a:latin typeface="Microsoft JhengHei" panose="020B0604030504040204" charset="-120"/>
                <a:ea typeface="Microsoft JhengHei" panose="020B0604030504040204" charset="-120"/>
              </a:rPr>
              <a:t>ite</a:t>
            </a:r>
            <a:r>
              <a:rPr lang="en-US" dirty="0">
                <a:solidFill>
                  <a:srgbClr val="0B49CB"/>
                </a:solidFill>
                <a:latin typeface="Microsoft JhengHei" panose="020B0604030504040204" charset="-120"/>
                <a:ea typeface="Microsoft JhengHei" panose="020B0604030504040204" charset="-120"/>
              </a:rPr>
              <a:t> </a:t>
            </a:r>
            <a:r>
              <a:rPr lang="en-ZA" altLang="en-US" dirty="0">
                <a:solidFill>
                  <a:srgbClr val="0B49CB"/>
                </a:solidFill>
                <a:latin typeface="Microsoft JhengHei" panose="020B0604030504040204" charset="-120"/>
                <a:ea typeface="Microsoft JhengHei" panose="020B0604030504040204" charset="-120"/>
              </a:rPr>
              <a:t>With Highest Success Ratio</a:t>
            </a:r>
          </a:p>
        </p:txBody>
      </p:sp>
      <p:pic>
        <p:nvPicPr>
          <p:cNvPr id="6" name="Content Placeholder 6">
            <a:extLst>
              <a:ext uri="{FF2B5EF4-FFF2-40B4-BE49-F238E27FC236}">
                <a16:creationId xmlns:a16="http://schemas.microsoft.com/office/drawing/2014/main" id="{AED4C177-0738-6441-85D3-95C80C29E7D0}"/>
              </a:ext>
            </a:extLst>
          </p:cNvPr>
          <p:cNvPicPr>
            <a:picLocks noChangeAspect="1"/>
          </p:cNvPicPr>
          <p:nvPr/>
        </p:nvPicPr>
        <p:blipFill>
          <a:blip r:embed="rId3"/>
          <a:stretch>
            <a:fillRect/>
          </a:stretch>
        </p:blipFill>
        <p:spPr>
          <a:xfrm>
            <a:off x="718364" y="2608814"/>
            <a:ext cx="10582910" cy="341757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087699"/>
            <a:ext cx="10530114" cy="49378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endParaRPr>
          </a:p>
          <a:p>
            <a:pPr algn="just">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The main goal of this capstone project is building a model for predicting whether the Falcon 9 first stage will land successfully.  SpaceX  prides itself in being able to reuse the first stage of a rocket launch so much so that they advertise on their website that their rocket launches cost 62 million while other provides cost upward 165 million. Much of these savings are down to the first stage's reusability. I</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rPr>
              <a:t>f we can determine if the first stage will land, we can determine the cost of a launch. This information can be used if an alternate company wants to bid against SpaceX for a rocket launch.</a:t>
            </a:r>
          </a:p>
          <a:p>
            <a:pPr algn="just">
              <a:spcBef>
                <a:spcPts val="1400"/>
              </a:spcBef>
            </a:pP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Th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is brings us to our</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main question that we are trying to answer</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a:t>
            </a:r>
            <a:r>
              <a:rPr lang="en-ZA"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f</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or a given set of features about a Falcon 9 rocket launch</a:t>
            </a:r>
            <a:r>
              <a:rPr lang="en-ZA" alt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a:t>
            </a:r>
            <a:r>
              <a:rPr lang="en-US" sz="22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rPr>
              <a:t> will the first stage of the rocket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380967"/>
            <a:ext cx="3741813" cy="4351338"/>
          </a:xfrm>
          <a:prstGeom prst="rect">
            <a:avLst/>
          </a:prstGeom>
        </p:spPr>
        <p:txBody>
          <a:bodyPr lIns="91440" tIns="45720" rIns="91440" bIns="45720" anchor="t">
            <a:normAutofit fontScale="92500" lnSpcReduction="10000"/>
          </a:bodyPr>
          <a:lstStyle/>
          <a:p>
            <a:pPr algn="just">
              <a:lnSpc>
                <a:spcPct val="150000"/>
              </a:lnSpc>
              <a:spcBef>
                <a:spcPts val="1400"/>
              </a:spcBef>
            </a:pPr>
            <a:r>
              <a:rPr lang="en-US" sz="2000" dirty="0">
                <a:solidFill>
                  <a:schemeClr val="tx1">
                    <a:lumMod val="85000"/>
                    <a:lumOff val="15000"/>
                  </a:schemeClr>
                </a:solidFill>
                <a:latin typeface="Microsoft JhengHei" panose="020B0604030504040204" charset="-120"/>
                <a:ea typeface="Microsoft JhengHei" panose="020B0604030504040204" charset="-120"/>
              </a:rPr>
              <a:t>The launch success rate  for  payloads 0-</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25</a:t>
            </a:r>
            <a:r>
              <a:rPr lang="en-US" sz="2000" dirty="0">
                <a:solidFill>
                  <a:schemeClr val="tx1">
                    <a:lumMod val="85000"/>
                    <a:lumOff val="15000"/>
                  </a:schemeClr>
                </a:solidFill>
                <a:latin typeface="Microsoft JhengHei" panose="020B0604030504040204" charset="-120"/>
                <a:ea typeface="Microsoft JhengHei" panose="020B0604030504040204" charset="-120"/>
              </a:rPr>
              <a:t>00 kg is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slightly lower</a:t>
            </a:r>
            <a:r>
              <a:rPr lang="en-US" sz="2000" dirty="0">
                <a:solidFill>
                  <a:schemeClr val="tx1">
                    <a:lumMod val="85000"/>
                    <a:lumOff val="15000"/>
                  </a:schemeClr>
                </a:solidFill>
                <a:latin typeface="Microsoft JhengHei" panose="020B0604030504040204" charset="-120"/>
                <a:ea typeface="Microsoft JhengHei" panose="020B0604030504040204" charset="-120"/>
              </a:rPr>
              <a:t> than that of payloads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2</a:t>
            </a:r>
            <a:r>
              <a:rPr lang="en-US" sz="2000" dirty="0">
                <a:solidFill>
                  <a:schemeClr val="tx1">
                    <a:lumMod val="85000"/>
                    <a:lumOff val="15000"/>
                  </a:schemeClr>
                </a:solidFill>
                <a:latin typeface="Microsoft JhengHei" panose="020B0604030504040204" charset="-120"/>
                <a:ea typeface="Microsoft JhengHei" panose="020B0604030504040204" charset="-120"/>
              </a:rPr>
              <a:t>500-</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5</a:t>
            </a:r>
            <a:r>
              <a:rPr lang="en-US" sz="2000" dirty="0">
                <a:solidFill>
                  <a:schemeClr val="tx1">
                    <a:lumMod val="85000"/>
                    <a:lumOff val="15000"/>
                  </a:schemeClr>
                </a:solidFill>
                <a:latin typeface="Microsoft JhengHei" panose="020B0604030504040204" charset="-120"/>
                <a:ea typeface="Microsoft JhengHei" panose="020B0604030504040204" charset="-120"/>
              </a:rPr>
              <a:t>000 kg</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 There is in fact not much difference between the two.</a:t>
            </a:r>
            <a:endParaRPr lang="en-US" sz="2000" dirty="0">
              <a:solidFill>
                <a:schemeClr val="tx1">
                  <a:lumMod val="85000"/>
                  <a:lumOff val="15000"/>
                </a:schemeClr>
              </a:solidFill>
              <a:latin typeface="Microsoft JhengHei" panose="020B0604030504040204" charset="-120"/>
              <a:ea typeface="Microsoft JhengHei" panose="020B0604030504040204" charset="-120"/>
            </a:endParaRPr>
          </a:p>
          <a:p>
            <a:pPr algn="just">
              <a:lnSpc>
                <a:spcPct val="150000"/>
              </a:lnSpc>
              <a:spcBef>
                <a:spcPts val="1400"/>
              </a:spcBef>
            </a:pPr>
            <a:r>
              <a:rPr lang="en-ZA" altLang="en-US" sz="2000" dirty="0">
                <a:solidFill>
                  <a:schemeClr val="tx1">
                    <a:lumMod val="85000"/>
                    <a:lumOff val="15000"/>
                  </a:schemeClr>
                </a:solidFill>
                <a:latin typeface="Microsoft JhengHei" panose="020B0604030504040204" charset="-120"/>
                <a:ea typeface="Microsoft JhengHei" panose="020B0604030504040204" charset="-120"/>
              </a:rPr>
              <a:t>The</a:t>
            </a:r>
            <a:r>
              <a:rPr lang="en-US" sz="2000" dirty="0">
                <a:solidFill>
                  <a:schemeClr val="tx1">
                    <a:lumMod val="85000"/>
                    <a:lumOff val="15000"/>
                  </a:schemeClr>
                </a:solidFill>
                <a:latin typeface="Microsoft JhengHei" panose="020B0604030504040204" charset="-120"/>
                <a:ea typeface="Microsoft JhengHei" panose="020B0604030504040204" charset="-120"/>
              </a:rPr>
              <a:t> booster version</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 that</a:t>
            </a:r>
            <a:r>
              <a:rPr lang="en-US" sz="2000" dirty="0">
                <a:solidFill>
                  <a:schemeClr val="tx1">
                    <a:lumMod val="85000"/>
                    <a:lumOff val="15000"/>
                  </a:schemeClr>
                </a:solidFill>
                <a:latin typeface="Microsoft JhengHei" panose="020B0604030504040204" charset="-120"/>
                <a:ea typeface="Microsoft JhengHei" panose="020B0604030504040204" charset="-120"/>
              </a:rPr>
              <a:t> ha</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s</a:t>
            </a:r>
            <a:r>
              <a:rPr lang="en-US" sz="2000" dirty="0">
                <a:solidFill>
                  <a:schemeClr val="tx1">
                    <a:lumMod val="85000"/>
                    <a:lumOff val="15000"/>
                  </a:schemeClr>
                </a:solidFill>
                <a:latin typeface="Microsoft JhengHei" panose="020B0604030504040204" charset="-120"/>
                <a:ea typeface="Microsoft JhengHei" panose="020B0604030504040204" charset="-120"/>
              </a:rPr>
              <a:t> the largest success rate,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in both weight ranges is the </a:t>
            </a:r>
            <a:r>
              <a:rPr lang="en-ZA" altLang="en-US" sz="2000" b="1" i="1" dirty="0">
                <a:solidFill>
                  <a:schemeClr val="tx1">
                    <a:lumMod val="85000"/>
                    <a:lumOff val="15000"/>
                  </a:schemeClr>
                </a:solidFill>
                <a:latin typeface="Microsoft JhengHei" panose="020B0604030504040204" charset="-120"/>
                <a:ea typeface="Microsoft JhengHei" panose="020B0604030504040204" charset="-120"/>
              </a:rPr>
              <a:t>v1.1</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ZA" altLang="en-US" dirty="0">
                <a:solidFill>
                  <a:srgbClr val="0B49CB"/>
                </a:solidFill>
                <a:latin typeface="Microsoft JhengHei" panose="020B0604030504040204" charset="-120"/>
                <a:ea typeface="Microsoft JhengHei" panose="020B0604030504040204" charset="-120"/>
              </a:rPr>
              <a:t>Payloads vs Launch Outcome</a:t>
            </a:r>
          </a:p>
        </p:txBody>
      </p:sp>
      <p:pic>
        <p:nvPicPr>
          <p:cNvPr id="6" name="Picture 5">
            <a:extLst>
              <a:ext uri="{FF2B5EF4-FFF2-40B4-BE49-F238E27FC236}">
                <a16:creationId xmlns:a16="http://schemas.microsoft.com/office/drawing/2014/main" id="{7292944C-6989-144C-9A61-BCAA2EBB6E79}"/>
              </a:ext>
            </a:extLst>
          </p:cNvPr>
          <p:cNvPicPr>
            <a:picLocks noChangeAspect="1"/>
          </p:cNvPicPr>
          <p:nvPr/>
        </p:nvPicPr>
        <p:blipFill>
          <a:blip r:embed="rId3"/>
          <a:stretch>
            <a:fillRect/>
          </a:stretch>
        </p:blipFill>
        <p:spPr>
          <a:xfrm>
            <a:off x="4636135" y="3642995"/>
            <a:ext cx="6822440" cy="2382520"/>
          </a:xfrm>
          <a:prstGeom prst="rect">
            <a:avLst/>
          </a:prstGeom>
        </p:spPr>
      </p:pic>
      <p:pic>
        <p:nvPicPr>
          <p:cNvPr id="7" name="Picture 6">
            <a:extLst>
              <a:ext uri="{FF2B5EF4-FFF2-40B4-BE49-F238E27FC236}">
                <a16:creationId xmlns:a16="http://schemas.microsoft.com/office/drawing/2014/main" id="{36625A43-4C85-5E41-944D-4DCAB856B0D4}"/>
              </a:ext>
            </a:extLst>
          </p:cNvPr>
          <p:cNvPicPr>
            <a:picLocks noChangeAspect="1"/>
          </p:cNvPicPr>
          <p:nvPr/>
        </p:nvPicPr>
        <p:blipFill>
          <a:blip r:embed="rId4"/>
          <a:stretch>
            <a:fillRect/>
          </a:stretch>
        </p:blipFill>
        <p:spPr>
          <a:xfrm>
            <a:off x="4636136" y="1410970"/>
            <a:ext cx="6821628" cy="223196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9430" y="1650842"/>
            <a:ext cx="5325989" cy="3811588"/>
          </a:xfrm>
          <a:prstGeom prst="rect">
            <a:avLst/>
          </a:prstGeom>
        </p:spPr>
        <p:txBody>
          <a:bodyPr vert="horz" lIns="91440" tIns="45720" rIns="91440" bIns="45720" rtlCol="0" anchor="t">
            <a:normAutofit/>
          </a:bodyPr>
          <a:lstStyle/>
          <a:p>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Decision Tree classifier  had the best accuracy at 94%.</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6" name="Content Placeholder 1">
            <a:extLst>
              <a:ext uri="{FF2B5EF4-FFF2-40B4-BE49-F238E27FC236}">
                <a16:creationId xmlns:a16="http://schemas.microsoft.com/office/drawing/2014/main" id="{02208D61-F7A5-B947-8E5F-BD1516578964}"/>
              </a:ext>
            </a:extLst>
          </p:cNvPr>
          <p:cNvPicPr>
            <a:picLocks noChangeAspect="1"/>
          </p:cNvPicPr>
          <p:nvPr/>
        </p:nvPicPr>
        <p:blipFill>
          <a:blip r:embed="rId3"/>
          <a:stretch>
            <a:fillRect/>
          </a:stretch>
        </p:blipFill>
        <p:spPr>
          <a:xfrm>
            <a:off x="770010" y="2636912"/>
            <a:ext cx="6359455" cy="3389901"/>
          </a:xfrm>
          <a:prstGeom prst="rect">
            <a:avLst/>
          </a:prstGeom>
        </p:spPr>
      </p:pic>
      <p:pic>
        <p:nvPicPr>
          <p:cNvPr id="7" name="Content Placeholder 7">
            <a:extLst>
              <a:ext uri="{FF2B5EF4-FFF2-40B4-BE49-F238E27FC236}">
                <a16:creationId xmlns:a16="http://schemas.microsoft.com/office/drawing/2014/main" id="{1225C3B5-A88F-1F49-9D11-E39750EE3A64}"/>
              </a:ext>
            </a:extLst>
          </p:cNvPr>
          <p:cNvPicPr>
            <a:picLocks noChangeAspect="1"/>
          </p:cNvPicPr>
          <p:nvPr/>
        </p:nvPicPr>
        <p:blipFill>
          <a:blip r:embed="rId4"/>
          <a:stretch>
            <a:fillRect/>
          </a:stretch>
        </p:blipFill>
        <p:spPr>
          <a:xfrm>
            <a:off x="7430229" y="2636912"/>
            <a:ext cx="3855382" cy="2190147"/>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412776"/>
            <a:ext cx="4245869" cy="4248472"/>
          </a:xfrm>
          <a:prstGeom prst="rect">
            <a:avLst/>
          </a:prstGeom>
        </p:spPr>
        <p:txBody>
          <a:bodyPr>
            <a:normAutofit fontScale="85000" lnSpcReduction="10000"/>
          </a:bodyPr>
          <a:lstStyle/>
          <a:p>
            <a:pPr algn="just">
              <a:lnSpc>
                <a:spcPct val="150000"/>
              </a:lnSpc>
              <a:spcBef>
                <a:spcPts val="1400"/>
              </a:spcBef>
            </a:pPr>
            <a:r>
              <a:rPr lang="en-US" sz="2000" dirty="0">
                <a:solidFill>
                  <a:schemeClr val="tx1">
                    <a:lumMod val="85000"/>
                    <a:lumOff val="15000"/>
                  </a:schemeClr>
                </a:solidFill>
                <a:latin typeface="Microsoft JhengHei" panose="020B0604030504040204" charset="-120"/>
                <a:ea typeface="Microsoft JhengHei" panose="020B0604030504040204" charset="-120"/>
              </a:rPr>
              <a:t>The model predicted 12 successful landings when 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rue label was successful</a:t>
            </a:r>
            <a:r>
              <a:rPr lang="en-ZA" altLang="en-US" sz="2000" dirty="0">
                <a:solidFill>
                  <a:schemeClr val="tx1">
                    <a:lumMod val="85000"/>
                    <a:lumOff val="15000"/>
                  </a:schemeClr>
                </a:solidFill>
                <a:latin typeface="Microsoft JhengHei" panose="020B0604030504040204" charset="-120"/>
                <a:ea typeface="Microsoft JhengHei" panose="020B0604030504040204" charset="-120"/>
                <a:sym typeface="+mn-ea"/>
              </a:rPr>
              <a:t> (True Positive) </a:t>
            </a:r>
            <a:r>
              <a:rPr lang="en-US" sz="2000" dirty="0">
                <a:solidFill>
                  <a:schemeClr val="tx1">
                    <a:lumMod val="85000"/>
                    <a:lumOff val="15000"/>
                  </a:schemeClr>
                </a:solidFill>
                <a:latin typeface="Microsoft JhengHei" panose="020B0604030504040204" charset="-120"/>
                <a:ea typeface="Microsoft JhengHei" panose="020B0604030504040204" charset="-120"/>
              </a:rPr>
              <a:t>and 3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unsuccessful</a:t>
            </a:r>
            <a:r>
              <a:rPr lang="en-US" sz="2000" dirty="0">
                <a:solidFill>
                  <a:schemeClr val="tx1">
                    <a:lumMod val="85000"/>
                    <a:lumOff val="15000"/>
                  </a:schemeClr>
                </a:solidFill>
                <a:latin typeface="Microsoft JhengHei" panose="020B0604030504040204" charset="-120"/>
                <a:ea typeface="Microsoft JhengHei" panose="020B0604030504040204" charset="-120"/>
              </a:rPr>
              <a:t> landings when 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rue label was failure</a:t>
            </a:r>
            <a:r>
              <a:rPr lang="en-ZA" altLang="en-US" sz="2000" dirty="0">
                <a:solidFill>
                  <a:schemeClr val="tx1">
                    <a:lumMod val="85000"/>
                    <a:lumOff val="15000"/>
                  </a:schemeClr>
                </a:solidFill>
                <a:latin typeface="Microsoft JhengHei" panose="020B0604030504040204" charset="-120"/>
                <a:ea typeface="Microsoft JhengHei" panose="020B0604030504040204" charset="-120"/>
                <a:sym typeface="+mn-ea"/>
              </a:rPr>
              <a:t> (True Negative)</a:t>
            </a:r>
            <a:r>
              <a:rPr lang="en-US" sz="20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 </a:t>
            </a:r>
          </a:p>
          <a:p>
            <a:pPr algn="just">
              <a:lnSpc>
                <a:spcPct val="150000"/>
              </a:lnSpc>
              <a:spcBef>
                <a:spcPts val="1400"/>
              </a:spcBef>
            </a:pP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model also predicted</a:t>
            </a:r>
            <a:r>
              <a:rPr lang="en-US" sz="2000" dirty="0">
                <a:solidFill>
                  <a:schemeClr val="tx1">
                    <a:lumMod val="85000"/>
                    <a:lumOff val="15000"/>
                  </a:schemeClr>
                </a:solidFill>
                <a:latin typeface="Microsoft JhengHei" panose="020B0604030504040204" charset="-120"/>
                <a:ea typeface="Microsoft JhengHei" panose="020B0604030504040204" charset="-120"/>
              </a:rPr>
              <a:t> 3 successful landings when the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T</a:t>
            </a:r>
            <a:r>
              <a:rPr lang="en-US" sz="2000" dirty="0">
                <a:solidFill>
                  <a:schemeClr val="tx1">
                    <a:lumMod val="85000"/>
                    <a:lumOff val="15000"/>
                  </a:schemeClr>
                </a:solidFill>
                <a:latin typeface="Microsoft JhengHei" panose="020B0604030504040204" charset="-120"/>
                <a:ea typeface="Microsoft JhengHei" panose="020B0604030504040204" charset="-120"/>
              </a:rPr>
              <a:t>rue label was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unsuccessful landing (F</a:t>
            </a:r>
            <a:r>
              <a:rPr lang="en-US" sz="2000" dirty="0" err="1">
                <a:solidFill>
                  <a:schemeClr val="tx1">
                    <a:lumMod val="85000"/>
                    <a:lumOff val="15000"/>
                  </a:schemeClr>
                </a:solidFill>
                <a:latin typeface="Microsoft JhengHei" panose="020B0604030504040204" charset="-120"/>
                <a:ea typeface="Microsoft JhengHei" panose="020B0604030504040204" charset="-120"/>
              </a:rPr>
              <a:t>alse</a:t>
            </a:r>
            <a:r>
              <a:rPr lang="en-US" sz="2000" dirty="0">
                <a:solidFill>
                  <a:schemeClr val="tx1">
                    <a:lumMod val="85000"/>
                    <a:lumOff val="15000"/>
                  </a:schemeClr>
                </a:solidFill>
                <a:latin typeface="Microsoft JhengHei" panose="020B0604030504040204" charset="-120"/>
                <a:ea typeface="Microsoft JhengHei" panose="020B0604030504040204" charset="-120"/>
              </a:rPr>
              <a:t> </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P</a:t>
            </a:r>
            <a:r>
              <a:rPr lang="en-US" sz="2000" dirty="0" err="1">
                <a:solidFill>
                  <a:schemeClr val="tx1">
                    <a:lumMod val="85000"/>
                    <a:lumOff val="15000"/>
                  </a:schemeClr>
                </a:solidFill>
                <a:latin typeface="Microsoft JhengHei" panose="020B0604030504040204" charset="-120"/>
                <a:ea typeface="Microsoft JhengHei" panose="020B0604030504040204" charset="-120"/>
              </a:rPr>
              <a:t>ositiv</a:t>
            </a:r>
            <a:r>
              <a:rPr lang="en-ZA" altLang="en-US" sz="2000" dirty="0">
                <a:solidFill>
                  <a:schemeClr val="tx1">
                    <a:lumMod val="85000"/>
                    <a:lumOff val="15000"/>
                  </a:schemeClr>
                </a:solidFill>
                <a:latin typeface="Microsoft JhengHei" panose="020B0604030504040204" charset="-120"/>
                <a:ea typeface="Microsoft JhengHei" panose="020B0604030504040204" charset="-120"/>
              </a:rPr>
              <a:t>e)</a:t>
            </a:r>
            <a:r>
              <a:rPr lang="en-US" sz="2000" dirty="0">
                <a:solidFill>
                  <a:schemeClr val="tx1">
                    <a:lumMod val="85000"/>
                    <a:lumOff val="15000"/>
                  </a:schemeClr>
                </a:solidFill>
                <a:latin typeface="Microsoft JhengHei" panose="020B0604030504040204" charset="-120"/>
                <a:ea typeface="Microsoft JhengHei" panose="020B0604030504040204" charset="-120"/>
              </a:rPr>
              <a:t>.</a:t>
            </a:r>
          </a:p>
          <a:p>
            <a:pPr algn="just">
              <a:lnSpc>
                <a:spcPct val="150000"/>
              </a:lnSpc>
              <a:spcBef>
                <a:spcPts val="1400"/>
              </a:spcBef>
            </a:pPr>
            <a:r>
              <a:rPr lang="en-ZA" altLang="en-US" sz="2000" dirty="0">
                <a:solidFill>
                  <a:schemeClr val="tx1">
                    <a:lumMod val="85000"/>
                    <a:lumOff val="15000"/>
                  </a:schemeClr>
                </a:solidFill>
                <a:latin typeface="Microsoft JhengHei" panose="020B0604030504040204" charset="-120"/>
                <a:ea typeface="Microsoft JhengHei" panose="020B0604030504040204" charset="-120"/>
              </a:rPr>
              <a:t>The model generally predicted successful landings.</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6" name="Content Placeholder 1">
            <a:extLst>
              <a:ext uri="{FF2B5EF4-FFF2-40B4-BE49-F238E27FC236}">
                <a16:creationId xmlns:a16="http://schemas.microsoft.com/office/drawing/2014/main" id="{63F6AFFA-08C3-924B-AF88-2BA9DE316CD0}"/>
              </a:ext>
            </a:extLst>
          </p:cNvPr>
          <p:cNvPicPr>
            <a:picLocks noChangeAspect="1"/>
          </p:cNvPicPr>
          <p:nvPr/>
        </p:nvPicPr>
        <p:blipFill>
          <a:blip r:embed="rId3"/>
          <a:stretch>
            <a:fillRect/>
          </a:stretch>
        </p:blipFill>
        <p:spPr>
          <a:xfrm>
            <a:off x="5663952" y="1412775"/>
            <a:ext cx="5621659" cy="424855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380967"/>
            <a:ext cx="10515600" cy="4644606"/>
          </a:xfrm>
          <a:prstGeom prst="rect">
            <a:avLst/>
          </a:prstGeom>
        </p:spPr>
        <p:txBody>
          <a:bodyPr>
            <a:normAutofit fontScale="77500" lnSpcReduction="20000"/>
          </a:bodyPr>
          <a:lstStyle/>
          <a:p>
            <a:pPr algn="just">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analysis showed that there is a positive correlation between number of flights and success rate as the success rate has improved over the years.</a:t>
            </a:r>
            <a:endParaRPr lang="en-US" sz="2400" dirty="0">
              <a:solidFill>
                <a:schemeClr val="tx1">
                  <a:lumMod val="85000"/>
                  <a:lumOff val="15000"/>
                </a:schemeClr>
              </a:solidFill>
              <a:latin typeface="Microsoft JhengHei" panose="020B0604030504040204" charset="-120"/>
              <a:ea typeface="Microsoft JhengHei" panose="020B0604030504040204" charset="-120"/>
            </a:endParaRPr>
          </a:p>
          <a:p>
            <a:pPr algn="just">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There are certain orbits like </a:t>
            </a:r>
            <a:r>
              <a:rPr lang="en-US" sz="2400" dirty="0">
                <a:solidFill>
                  <a:schemeClr val="tx1">
                    <a:lumMod val="85000"/>
                    <a:lumOff val="15000"/>
                  </a:schemeClr>
                </a:solidFill>
                <a:latin typeface="Microsoft JhengHei" panose="020B0604030504040204" charset="-120"/>
                <a:ea typeface="Microsoft JhengHei" panose="020B0604030504040204" charset="-120"/>
              </a:rPr>
              <a:t>SSO, HEO, GEO, and ES-L1 </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where launches were the most successful.</a:t>
            </a:r>
          </a:p>
          <a:p>
            <a:pPr algn="just">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S</a:t>
            </a:r>
            <a:r>
              <a:rPr lang="en-US" sz="2400" dirty="0" err="1">
                <a:solidFill>
                  <a:schemeClr val="tx1">
                    <a:lumMod val="85000"/>
                    <a:lumOff val="15000"/>
                  </a:schemeClr>
                </a:solidFill>
                <a:latin typeface="Microsoft JhengHei" panose="020B0604030504040204" charset="-120"/>
                <a:ea typeface="Microsoft JhengHei" panose="020B0604030504040204" charset="-120"/>
                <a:sym typeface="+mn-ea"/>
              </a:rPr>
              <a:t>uccess</a:t>
            </a:r>
            <a:r>
              <a:rPr lang="en-US" sz="2400" dirty="0">
                <a:solidFill>
                  <a:schemeClr val="tx1">
                    <a:lumMod val="85000"/>
                    <a:lumOff val="15000"/>
                  </a:schemeClr>
                </a:solidFill>
                <a:latin typeface="Microsoft JhengHei" panose="020B0604030504040204" charset="-120"/>
                <a:ea typeface="Microsoft JhengHei" panose="020B0604030504040204" charset="-120"/>
                <a:sym typeface="+mn-ea"/>
              </a:rPr>
              <a:t> rate </a:t>
            </a:r>
            <a:r>
              <a:rPr lang="en-ZA" altLang="en-US" sz="2400" dirty="0">
                <a:solidFill>
                  <a:schemeClr val="tx1">
                    <a:lumMod val="85000"/>
                    <a:lumOff val="15000"/>
                  </a:schemeClr>
                </a:solidFill>
                <a:latin typeface="Microsoft JhengHei" panose="020B0604030504040204" charset="-120"/>
                <a:ea typeface="Microsoft JhengHei" panose="020B0604030504040204" charset="-120"/>
                <a:sym typeface="+mn-ea"/>
              </a:rPr>
              <a:t>can be linked to payload mass as the lighter payloads generally proved to be more successful than the heavier payloads.</a:t>
            </a:r>
            <a:endParaRPr lang="en-ZA" altLang="en-US" sz="2400" dirty="0">
              <a:solidFill>
                <a:schemeClr val="tx1">
                  <a:lumMod val="85000"/>
                  <a:lumOff val="15000"/>
                </a:schemeClr>
              </a:solidFill>
              <a:latin typeface="Microsoft JhengHei" panose="020B0604030504040204" charset="-120"/>
              <a:ea typeface="Microsoft JhengHei" panose="020B0604030504040204" charset="-120"/>
            </a:endParaRPr>
          </a:p>
          <a:p>
            <a:pPr algn="just">
              <a:lnSpc>
                <a:spcPct val="150000"/>
              </a:lnSpc>
              <a:spcBef>
                <a:spcPts val="1400"/>
              </a:spcBef>
            </a:pPr>
            <a:r>
              <a:rPr lang="en-US" sz="2400" dirty="0">
                <a:solidFill>
                  <a:schemeClr val="tx1">
                    <a:lumMod val="85000"/>
                    <a:lumOff val="15000"/>
                  </a:schemeClr>
                </a:solidFill>
                <a:latin typeface="Microsoft JhengHei" panose="020B0604030504040204" charset="-120"/>
                <a:ea typeface="Microsoft JhengHei" panose="020B0604030504040204" charset="-120"/>
              </a:rPr>
              <a:t>The launch site</a:t>
            </a:r>
            <a:r>
              <a:rPr lang="en-ZA" altLang="en-US" sz="2400" dirty="0">
                <a:solidFill>
                  <a:schemeClr val="tx1">
                    <a:lumMod val="85000"/>
                    <a:lumOff val="15000"/>
                  </a:schemeClr>
                </a:solidFill>
                <a:latin typeface="Microsoft JhengHei" panose="020B0604030504040204" charset="-120"/>
                <a:ea typeface="Microsoft JhengHei" panose="020B0604030504040204" charset="-120"/>
              </a:rPr>
              <a:t>s are strategically located near highways and railways for transportation of personnel and cargo, but also far away from cities for safety.</a:t>
            </a:r>
            <a:r>
              <a:rPr lang="en-US" sz="2400" dirty="0">
                <a:solidFill>
                  <a:schemeClr val="tx1">
                    <a:lumMod val="85000"/>
                    <a:lumOff val="15000"/>
                  </a:schemeClr>
                </a:solidFill>
                <a:latin typeface="Microsoft JhengHei" panose="020B0604030504040204" charset="-120"/>
                <a:ea typeface="Microsoft JhengHei" panose="020B0604030504040204" charset="-120"/>
              </a:rPr>
              <a:t> </a:t>
            </a:r>
          </a:p>
          <a:p>
            <a:pPr algn="just">
              <a:lnSpc>
                <a:spcPct val="150000"/>
              </a:lnSpc>
              <a:spcBef>
                <a:spcPts val="1400"/>
              </a:spcBef>
            </a:pPr>
            <a:r>
              <a:rPr lang="en-ZA" altLang="en-US" sz="2400" dirty="0">
                <a:solidFill>
                  <a:schemeClr val="tx1">
                    <a:lumMod val="85000"/>
                    <a:lumOff val="15000"/>
                  </a:schemeClr>
                </a:solidFill>
                <a:latin typeface="Microsoft JhengHei" panose="020B0604030504040204" charset="-120"/>
                <a:ea typeface="Microsoft JhengHei" panose="020B0604030504040204" charset="-120"/>
              </a:rPr>
              <a:t>The best predictive model to use for this  dataset is the Decision Tree Classifier as it had the highest accuracy with 94%.</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84784"/>
            <a:ext cx="10515600" cy="4351338"/>
          </a:xfrm>
          <a:prstGeom prst="rect">
            <a:avLst/>
          </a:prstGeom>
        </p:spPr>
        <p:txBody>
          <a:bodyPr>
            <a:normAutofit/>
          </a:bodyPr>
          <a:lstStyle/>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Coursera Capstone link: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4"/>
              </a:rPr>
              <a:t>https://www.coursera.org/programs/sogei-learning-program-znxoq/learn/applied-data-science-capstone</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r>
              <a:rPr lang="en-ZA" altLang="en-US" sz="2200" dirty="0">
                <a:solidFill>
                  <a:schemeClr val="tx1">
                    <a:lumMod val="85000"/>
                    <a:lumOff val="15000"/>
                  </a:schemeClr>
                </a:solidFill>
                <a:latin typeface="Microsoft JhengHei" panose="020B0604030504040204" charset="-120"/>
                <a:ea typeface="Microsoft JhengHei" panose="020B0604030504040204" charset="-120"/>
              </a:rPr>
              <a:t>GitHub Repository: </a:t>
            </a:r>
            <a:r>
              <a:rPr lang="en-ZA" altLang="en-US" sz="2200" dirty="0">
                <a:solidFill>
                  <a:schemeClr val="tx1">
                    <a:lumMod val="85000"/>
                    <a:lumOff val="15000"/>
                  </a:schemeClr>
                </a:solidFill>
                <a:latin typeface="Microsoft JhengHei" panose="020B0604030504040204" charset="-120"/>
                <a:ea typeface="Microsoft JhengHei" panose="020B0604030504040204" charset="-120"/>
                <a:hlinkClick r:id="rId5"/>
              </a:rPr>
              <a:t>https://github.com/lpanebianco/IBM-Data-Science-Capstone-Project</a:t>
            </a: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ZA" altLang="en-US" sz="2200" dirty="0">
              <a:solidFill>
                <a:schemeClr val="tx1">
                  <a:lumMod val="85000"/>
                  <a:lumOff val="15000"/>
                </a:schemeClr>
              </a:solidFill>
              <a:latin typeface="Microsoft JhengHei" panose="020B0604030504040204" charset="-120"/>
              <a:ea typeface="Microsoft JhengHei" panose="020B0604030504040204" charset="-120"/>
            </a:endParaRPr>
          </a:p>
          <a:p>
            <a:pPr>
              <a:lnSpc>
                <a:spcPct val="100000"/>
              </a:lnSpc>
              <a:spcBef>
                <a:spcPts val="1400"/>
              </a:spcBef>
            </a:pPr>
            <a:endParaRPr lang="en-ZA" altLang="en-US" sz="2200" dirty="0">
              <a:latin typeface="Microsoft JhengHei" panose="020B0604030504040204" charset="-120"/>
              <a:ea typeface="Microsoft JhengHei" panose="020B0604030504040204" charset="-120"/>
              <a:hlinkClick r:id="rId6" action="ppaction://hlinkfile">
                <a:extLst>
                  <a:ext uri="{A12FA001-AC4F-418D-AE19-62706E023703}">
                    <ahyp:hlinkClr xmlns:ahyp="http://schemas.microsoft.com/office/drawing/2018/hyperlinkcolor" val="tx"/>
                  </a:ext>
                </a:extLst>
              </a:hlinkClick>
            </a:endParaRP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55632" y="1340768"/>
            <a:ext cx="10529979" cy="4684805"/>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8000" u="sng"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Data Collection</a:t>
            </a:r>
            <a:r>
              <a:rPr 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data was collected through a data </a:t>
            </a:r>
            <a:r>
              <a:rPr lang="en-ZA" alt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request from the SpaceX API and by web scraping launch data from Wikipedia. </a:t>
            </a:r>
          </a:p>
          <a:p>
            <a:pPr algn="just">
              <a:lnSpc>
                <a:spcPct val="120000"/>
              </a:lnSpc>
              <a:spcBef>
                <a:spcPts val="1400"/>
              </a:spcBef>
            </a:pPr>
            <a:r>
              <a:rPr lang="en-ZA" altLang="en-US" sz="8000" u="sng"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D</a:t>
            </a:r>
            <a:r>
              <a:rPr lang="en-US" sz="8000" u="sng" dirty="0" err="1">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ata</a:t>
            </a:r>
            <a:r>
              <a:rPr lang="en-US" sz="8000" u="sng"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Wrangling</a:t>
            </a:r>
            <a:r>
              <a:rPr 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a:t>
            </a:r>
            <a:r>
              <a:rPr lang="en-ZA"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we used Python's pandas library to transform and clean data.</a:t>
            </a:r>
          </a:p>
          <a:p>
            <a:pPr algn="just">
              <a:lnSpc>
                <a:spcPct val="120000"/>
              </a:lnSpc>
              <a:spcBef>
                <a:spcPts val="1400"/>
              </a:spcBef>
            </a:pPr>
            <a:r>
              <a:rPr lang="en-ZA" sz="8000" u="sng"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E</a:t>
            </a:r>
            <a:r>
              <a:rPr lang="en-US" sz="8000" u="sng" dirty="0" err="1">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xploratory</a:t>
            </a:r>
            <a:r>
              <a:rPr lang="en-US" sz="8000" u="sng"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Data Analysis (EDA)</a:t>
            </a:r>
            <a:r>
              <a:rPr 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we used visualization </a:t>
            </a:r>
            <a:r>
              <a:rPr lang="en-ZA" alt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tools such as Python's matplotlib and seaborn libraries,</a:t>
            </a:r>
            <a:r>
              <a:rPr 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a</a:t>
            </a:r>
            <a:r>
              <a:rPr lang="en-ZA" altLang="en-US" sz="8000" dirty="0" err="1">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nd</a:t>
            </a:r>
            <a:r>
              <a:rPr lang="en-ZA" alt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we answered questions using</a:t>
            </a:r>
            <a:r>
              <a:rPr 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SQL </a:t>
            </a:r>
            <a:r>
              <a:rPr lang="en-ZA" alt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queries.</a:t>
            </a:r>
          </a:p>
          <a:p>
            <a:pPr algn="just">
              <a:lnSpc>
                <a:spcPct val="120000"/>
              </a:lnSpc>
              <a:spcBef>
                <a:spcPts val="1400"/>
              </a:spcBef>
            </a:pPr>
            <a:r>
              <a:rPr lang="en-ZA" altLang="en-US" sz="8000" u="sng"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Interactive Analytics</a:t>
            </a:r>
            <a:r>
              <a:rPr lang="en-ZA" alt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Python's interactive visualization packages were used to answer some analytical questions. </a:t>
            </a:r>
            <a:r>
              <a:rPr 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Folium </a:t>
            </a:r>
            <a:r>
              <a:rPr lang="en-ZA" alt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was used for creating maps, while</a:t>
            </a:r>
            <a:r>
              <a:rPr 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a:t>
            </a:r>
            <a:r>
              <a:rPr lang="en-US" sz="8000" dirty="0" err="1">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Plotly</a:t>
            </a:r>
            <a:r>
              <a:rPr 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 Dash </a:t>
            </a:r>
            <a:r>
              <a:rPr lang="en-ZA" alt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sym typeface="+mn-ea"/>
              </a:rPr>
              <a:t>was used to create interactive data visualization.</a:t>
            </a:r>
          </a:p>
          <a:p>
            <a:pPr algn="just">
              <a:lnSpc>
                <a:spcPct val="120000"/>
              </a:lnSpc>
              <a:spcBef>
                <a:spcPts val="1400"/>
              </a:spcBef>
            </a:pPr>
            <a:r>
              <a:rPr lang="en-US" sz="8000" u="sng" dirty="0">
                <a:solidFill>
                  <a:schemeClr val="tx1"/>
                </a:solidFill>
                <a:latin typeface="Microsoft JhengHei" panose="020B0604030504040204" pitchFamily="34" charset="-120"/>
                <a:ea typeface="Microsoft JhengHei" panose="020B0604030504040204" pitchFamily="34" charset="-120"/>
              </a:rPr>
              <a:t>Machine Learning Prediction</a:t>
            </a:r>
            <a:r>
              <a:rPr lang="en-US" sz="8000" dirty="0">
                <a:solidFill>
                  <a:schemeClr val="tx1"/>
                </a:solidFill>
                <a:latin typeface="Microsoft JhengHei" panose="020B0604030504040204" pitchFamily="34" charset="-120"/>
                <a:ea typeface="Microsoft JhengHei" panose="020B0604030504040204" pitchFamily="34" charset="-120"/>
              </a:rPr>
              <a:t>: we built, tuned, and evaluated the following classification models: Logistic Regression, Support Vector Machine (SVM), k-Nearest Neighbors (k-NN), and Decision Tree</a:t>
            </a:r>
            <a:r>
              <a:rPr lang="en-US" sz="8000" dirty="0">
                <a:solidFill>
                  <a:schemeClr val="tx1"/>
                </a:solidFill>
                <a:latin typeface="Microsoft JhengHei" panose="020B0604030504040204" pitchFamily="34" charset="-120"/>
                <a:ea typeface="Microsoft JhengHei" panose="020B0604030504040204" pitchFamily="34" charset="-120"/>
                <a:cs typeface="Arial" panose="020B0604020202020204" pitchFamily="34" charset="0"/>
              </a:rPr>
              <a:t>.</a:t>
            </a:r>
            <a:endParaRPr lang="en-US" sz="8000" dirty="0">
              <a:solidFill>
                <a:schemeClr val="tx1"/>
              </a:solidFill>
              <a:latin typeface="Microsoft JhengHei" panose="020B0604030504040204" pitchFamily="34" charset="-120"/>
              <a:ea typeface="Microsoft JhengHei" panose="020B0604030504040204" pitchFamily="34" charset="-120"/>
            </a:endParaRPr>
          </a:p>
          <a:p>
            <a:pPr marL="0" indent="0">
              <a:lnSpc>
                <a:spcPct val="120000"/>
              </a:lnSpc>
              <a:spcBef>
                <a:spcPts val="1400"/>
              </a:spcBef>
              <a:buNone/>
            </a:pPr>
            <a:endParaRPr lang="en-ZA" altLang="en-US" sz="8000" dirty="0">
              <a:solidFill>
                <a:schemeClr val="tx1">
                  <a:lumMod val="85000"/>
                  <a:lumOff val="15000"/>
                </a:schemeClr>
              </a:solidFill>
              <a:latin typeface="Microsoft JhengHei" panose="020B0604030504040204" charset="-120"/>
              <a:ea typeface="Microsoft JhengHei" panose="020B0604030504040204" charset="-120"/>
              <a:cs typeface="Arial" panose="020B0604020202020204" pitchFamily="34" charset="0"/>
              <a:sym typeface="+mn-ea"/>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7569540" y="4952485"/>
            <a:ext cx="3888432" cy="455849"/>
          </a:xfrm>
          <a:prstGeom prst="rect">
            <a:avLst/>
          </a:prstGeom>
        </p:spPr>
        <p:txBody>
          <a:bodyPr vert="horz" lIns="91440" tIns="45720" rIns="91440" bIns="45720" rtlCol="0" anchor="t">
            <a:normAutofit fontScale="92500"/>
          </a:bodyPr>
          <a:lstStyle/>
          <a:p>
            <a:pPr marL="0" indent="0">
              <a:lnSpc>
                <a:spcPct val="100000"/>
              </a:lnSpc>
              <a:spcBef>
                <a:spcPts val="1400"/>
              </a:spcBef>
              <a:buNone/>
            </a:pPr>
            <a:r>
              <a:rPr lang="en-ZA" altLang="en-US" sz="2400" dirty="0">
                <a:solidFill>
                  <a:schemeClr val="accent3">
                    <a:lumMod val="25000"/>
                  </a:schemeClr>
                </a:solidFill>
                <a:latin typeface="Microsoft JhengHei" panose="020B0604030504040204" charset="-120"/>
                <a:ea typeface="Microsoft JhengHei" panose="020B0604030504040204" charset="-120"/>
              </a:rPr>
              <a:t>GitHub URL: </a:t>
            </a:r>
            <a:r>
              <a:rPr lang="en-ZA" altLang="en-US" sz="2400" dirty="0">
                <a:solidFill>
                  <a:schemeClr val="accent3">
                    <a:lumMod val="25000"/>
                  </a:schemeClr>
                </a:solidFill>
                <a:latin typeface="Microsoft JhengHei" panose="020B0604030504040204" charset="-120"/>
                <a:ea typeface="Microsoft JhengHei" panose="020B0604030504040204" charset="-120"/>
                <a:hlinkClick r:id="rId3"/>
              </a:rPr>
              <a:t>Data Collection</a:t>
            </a:r>
            <a:endParaRPr lang="en-US" altLang="en-US" sz="2400" dirty="0">
              <a:solidFill>
                <a:schemeClr val="accent3">
                  <a:lumMod val="25000"/>
                </a:schemeClr>
              </a:solidFill>
              <a:latin typeface="Microsoft JhengHei" panose="020B0604030504040204" charset="-120"/>
              <a:ea typeface="Microsoft JhengHei" panose="020B0604030504040204" charset="-12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rminator 1">
            <a:extLst>
              <a:ext uri="{FF2B5EF4-FFF2-40B4-BE49-F238E27FC236}">
                <a16:creationId xmlns:a16="http://schemas.microsoft.com/office/drawing/2014/main" id="{DA9B75B9-1023-EE4F-8ADB-5F74C70C5BB2}"/>
              </a:ext>
            </a:extLst>
          </p:cNvPr>
          <p:cNvSpPr/>
          <p:nvPr/>
        </p:nvSpPr>
        <p:spPr>
          <a:xfrm>
            <a:off x="4213702" y="1961858"/>
            <a:ext cx="3006437" cy="1004778"/>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Request and parse the SpaceX launch data using the GET request</a:t>
            </a:r>
            <a:endParaRPr lang="it-IT" dirty="0">
              <a:solidFill>
                <a:schemeClr val="bg1"/>
              </a:solidFill>
            </a:endParaRPr>
          </a:p>
        </p:txBody>
      </p:sp>
      <p:sp>
        <p:nvSpPr>
          <p:cNvPr id="8" name="Process 7">
            <a:extLst>
              <a:ext uri="{FF2B5EF4-FFF2-40B4-BE49-F238E27FC236}">
                <a16:creationId xmlns:a16="http://schemas.microsoft.com/office/drawing/2014/main" id="{6CB170A0-97A4-7D43-B524-345D0D68BB34}"/>
              </a:ext>
            </a:extLst>
          </p:cNvPr>
          <p:cNvSpPr/>
          <p:nvPr/>
        </p:nvSpPr>
        <p:spPr>
          <a:xfrm>
            <a:off x="8251229" y="2068203"/>
            <a:ext cx="3183224"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Normalize JSON response into a </a:t>
            </a:r>
            <a:r>
              <a:rPr lang="en-ZA" altLang="en-GB" dirty="0" err="1">
                <a:solidFill>
                  <a:schemeClr val="bg1"/>
                </a:solidFill>
                <a:latin typeface="Microsoft JhengHei" panose="020B0604030504040204" charset="-120"/>
                <a:ea typeface="Microsoft JhengHei" panose="020B0604030504040204" charset="-120"/>
              </a:rPr>
              <a:t>dataframe</a:t>
            </a:r>
            <a:endParaRPr lang="it-IT" dirty="0">
              <a:solidFill>
                <a:schemeClr val="bg1"/>
              </a:solidFill>
            </a:endParaRPr>
          </a:p>
        </p:txBody>
      </p:sp>
      <p:sp>
        <p:nvSpPr>
          <p:cNvPr id="9" name="Process 8">
            <a:extLst>
              <a:ext uri="{FF2B5EF4-FFF2-40B4-BE49-F238E27FC236}">
                <a16:creationId xmlns:a16="http://schemas.microsoft.com/office/drawing/2014/main" id="{F7B12CCC-2733-AE40-AA1B-7099D34FA0F0}"/>
              </a:ext>
            </a:extLst>
          </p:cNvPr>
          <p:cNvSpPr/>
          <p:nvPr/>
        </p:nvSpPr>
        <p:spPr>
          <a:xfrm>
            <a:off x="629533" y="3227818"/>
            <a:ext cx="3040970"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Filter </a:t>
            </a:r>
            <a:r>
              <a:rPr lang="en-ZA" altLang="en-GB" dirty="0" err="1">
                <a:solidFill>
                  <a:schemeClr val="bg1"/>
                </a:solidFill>
                <a:latin typeface="Microsoft JhengHei" panose="020B0604030504040204" charset="-120"/>
                <a:ea typeface="Microsoft JhengHei" panose="020B0604030504040204" charset="-120"/>
              </a:rPr>
              <a:t>dataframe</a:t>
            </a:r>
            <a:r>
              <a:rPr lang="en-ZA" altLang="en-GB" dirty="0">
                <a:solidFill>
                  <a:schemeClr val="bg1"/>
                </a:solidFill>
                <a:latin typeface="Microsoft JhengHei" panose="020B0604030504040204" charset="-120"/>
                <a:ea typeface="Microsoft JhengHei" panose="020B0604030504040204" charset="-120"/>
              </a:rPr>
              <a:t> to only include Falcon 9 launches</a:t>
            </a:r>
            <a:endParaRPr lang="it-IT" dirty="0">
              <a:solidFill>
                <a:schemeClr val="bg1"/>
              </a:solidFill>
            </a:endParaRPr>
          </a:p>
        </p:txBody>
      </p:sp>
      <p:sp>
        <p:nvSpPr>
          <p:cNvPr id="14" name="Process 13">
            <a:extLst>
              <a:ext uri="{FF2B5EF4-FFF2-40B4-BE49-F238E27FC236}">
                <a16:creationId xmlns:a16="http://schemas.microsoft.com/office/drawing/2014/main" id="{C325F38F-2CFD-5A4B-B942-75F055E0D908}"/>
              </a:ext>
            </a:extLst>
          </p:cNvPr>
          <p:cNvSpPr/>
          <p:nvPr/>
        </p:nvSpPr>
        <p:spPr>
          <a:xfrm>
            <a:off x="629533" y="4473153"/>
            <a:ext cx="3040970" cy="810409"/>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Handle missing values</a:t>
            </a:r>
            <a:endParaRPr lang="it-IT" dirty="0">
              <a:solidFill>
                <a:schemeClr val="bg1"/>
              </a:solidFill>
            </a:endParaRPr>
          </a:p>
        </p:txBody>
      </p:sp>
      <p:sp>
        <p:nvSpPr>
          <p:cNvPr id="15" name="Process 14">
            <a:extLst>
              <a:ext uri="{FF2B5EF4-FFF2-40B4-BE49-F238E27FC236}">
                <a16:creationId xmlns:a16="http://schemas.microsoft.com/office/drawing/2014/main" id="{EF736C4D-2630-1046-BAE2-8832A8A228FF}"/>
              </a:ext>
            </a:extLst>
          </p:cNvPr>
          <p:cNvSpPr/>
          <p:nvPr/>
        </p:nvSpPr>
        <p:spPr>
          <a:xfrm>
            <a:off x="4187137" y="3227818"/>
            <a:ext cx="3030824"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Create new pandas </a:t>
            </a:r>
            <a:r>
              <a:rPr lang="en-ZA" altLang="en-GB" dirty="0" err="1">
                <a:solidFill>
                  <a:schemeClr val="bg1"/>
                </a:solidFill>
                <a:latin typeface="Microsoft JhengHei" panose="020B0604030504040204" charset="-120"/>
                <a:ea typeface="Microsoft JhengHei" panose="020B0604030504040204" charset="-120"/>
              </a:rPr>
              <a:t>dataframe</a:t>
            </a:r>
            <a:r>
              <a:rPr lang="en-ZA" altLang="en-GB" dirty="0">
                <a:solidFill>
                  <a:schemeClr val="bg1"/>
                </a:solidFill>
                <a:latin typeface="Microsoft JhengHei" panose="020B0604030504040204" charset="-120"/>
                <a:ea typeface="Microsoft JhengHei" panose="020B0604030504040204" charset="-120"/>
              </a:rPr>
              <a:t> from dictionary</a:t>
            </a:r>
            <a:endParaRPr lang="it-IT" dirty="0">
              <a:solidFill>
                <a:schemeClr val="bg1"/>
              </a:solidFill>
            </a:endParaRPr>
          </a:p>
        </p:txBody>
      </p:sp>
      <p:sp>
        <p:nvSpPr>
          <p:cNvPr id="16" name="Process 15">
            <a:extLst>
              <a:ext uri="{FF2B5EF4-FFF2-40B4-BE49-F238E27FC236}">
                <a16:creationId xmlns:a16="http://schemas.microsoft.com/office/drawing/2014/main" id="{8491C974-05CE-C347-A3ED-38C3F095AC25}"/>
              </a:ext>
            </a:extLst>
          </p:cNvPr>
          <p:cNvSpPr/>
          <p:nvPr/>
        </p:nvSpPr>
        <p:spPr>
          <a:xfrm>
            <a:off x="8251229" y="3227818"/>
            <a:ext cx="3183224"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Extract only useful columns  using </a:t>
            </a:r>
            <a:r>
              <a:rPr lang="en-ZA" altLang="en-GB" dirty="0" err="1">
                <a:solidFill>
                  <a:schemeClr val="bg1"/>
                </a:solidFill>
                <a:latin typeface="Microsoft JhengHei" panose="020B0604030504040204" charset="-120"/>
                <a:ea typeface="Microsoft JhengHei" panose="020B0604030504040204" charset="-120"/>
              </a:rPr>
              <a:t>auxilary</a:t>
            </a:r>
            <a:r>
              <a:rPr lang="en-ZA" altLang="en-GB" dirty="0">
                <a:solidFill>
                  <a:schemeClr val="bg1"/>
                </a:solidFill>
                <a:latin typeface="Microsoft JhengHei" panose="020B0604030504040204" charset="-120"/>
                <a:ea typeface="Microsoft JhengHei" panose="020B0604030504040204" charset="-120"/>
              </a:rPr>
              <a:t> functions</a:t>
            </a:r>
            <a:endParaRPr lang="it-IT" dirty="0">
              <a:solidFill>
                <a:schemeClr val="bg1"/>
              </a:solidFill>
            </a:endParaRPr>
          </a:p>
        </p:txBody>
      </p:sp>
      <p:sp>
        <p:nvSpPr>
          <p:cNvPr id="17" name="Terminator 16">
            <a:extLst>
              <a:ext uri="{FF2B5EF4-FFF2-40B4-BE49-F238E27FC236}">
                <a16:creationId xmlns:a16="http://schemas.microsoft.com/office/drawing/2014/main" id="{35622914-EFEC-994C-82C4-7F3844B54951}"/>
              </a:ext>
            </a:extLst>
          </p:cNvPr>
          <p:cNvSpPr/>
          <p:nvPr/>
        </p:nvSpPr>
        <p:spPr>
          <a:xfrm>
            <a:off x="4187137" y="4375968"/>
            <a:ext cx="3006437" cy="1004778"/>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Export to CSV file</a:t>
            </a:r>
            <a:endParaRPr lang="it-IT" dirty="0">
              <a:solidFill>
                <a:schemeClr val="bg1"/>
              </a:solidFill>
            </a:endParaRPr>
          </a:p>
        </p:txBody>
      </p:sp>
      <p:cxnSp>
        <p:nvCxnSpPr>
          <p:cNvPr id="20" name="Straight Arrow Connector 19">
            <a:extLst>
              <a:ext uri="{FF2B5EF4-FFF2-40B4-BE49-F238E27FC236}">
                <a16:creationId xmlns:a16="http://schemas.microsoft.com/office/drawing/2014/main" id="{F76D4965-9898-5C4F-B4A0-6024BF4A1857}"/>
              </a:ext>
            </a:extLst>
          </p:cNvPr>
          <p:cNvCxnSpPr>
            <a:cxnSpLocks/>
            <a:stCxn id="8" idx="2"/>
            <a:endCxn id="16" idx="0"/>
          </p:cNvCxnSpPr>
          <p:nvPr/>
        </p:nvCxnSpPr>
        <p:spPr>
          <a:xfrm>
            <a:off x="9842841" y="2860291"/>
            <a:ext cx="0" cy="36752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992DE9D9-4A41-CB4C-BC22-9F6BF29B874C}"/>
              </a:ext>
            </a:extLst>
          </p:cNvPr>
          <p:cNvCxnSpPr>
            <a:cxnSpLocks/>
            <a:stCxn id="2" idx="3"/>
            <a:endCxn id="8" idx="1"/>
          </p:cNvCxnSpPr>
          <p:nvPr/>
        </p:nvCxnSpPr>
        <p:spPr>
          <a:xfrm>
            <a:off x="7220139" y="2464247"/>
            <a:ext cx="1031090"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1C0B0F9-F413-0B46-9861-6E4CDB462D90}"/>
              </a:ext>
            </a:extLst>
          </p:cNvPr>
          <p:cNvCxnSpPr>
            <a:cxnSpLocks/>
            <a:stCxn id="16" idx="1"/>
            <a:endCxn id="15" idx="3"/>
          </p:cNvCxnSpPr>
          <p:nvPr/>
        </p:nvCxnSpPr>
        <p:spPr>
          <a:xfrm flipH="1">
            <a:off x="7217961" y="3623862"/>
            <a:ext cx="1033268"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3FF61610-A29A-8E44-B275-9D97486E179B}"/>
              </a:ext>
            </a:extLst>
          </p:cNvPr>
          <p:cNvCxnSpPr>
            <a:cxnSpLocks/>
            <a:stCxn id="15" idx="1"/>
            <a:endCxn id="9" idx="3"/>
          </p:cNvCxnSpPr>
          <p:nvPr/>
        </p:nvCxnSpPr>
        <p:spPr>
          <a:xfrm flipH="1">
            <a:off x="3670503" y="3623862"/>
            <a:ext cx="516634"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829F908A-E4F7-F245-8CA0-E57C84F15BCD}"/>
              </a:ext>
            </a:extLst>
          </p:cNvPr>
          <p:cNvCxnSpPr>
            <a:cxnSpLocks/>
            <a:stCxn id="14" idx="3"/>
            <a:endCxn id="17" idx="1"/>
          </p:cNvCxnSpPr>
          <p:nvPr/>
        </p:nvCxnSpPr>
        <p:spPr>
          <a:xfrm flipV="1">
            <a:off x="3670503" y="4878357"/>
            <a:ext cx="516634" cy="1"/>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Arrow Connector 108">
            <a:extLst>
              <a:ext uri="{FF2B5EF4-FFF2-40B4-BE49-F238E27FC236}">
                <a16:creationId xmlns:a16="http://schemas.microsoft.com/office/drawing/2014/main" id="{EC626E82-32BF-0F4D-A646-47393182596C}"/>
              </a:ext>
            </a:extLst>
          </p:cNvPr>
          <p:cNvCxnSpPr>
            <a:cxnSpLocks/>
            <a:stCxn id="9" idx="2"/>
          </p:cNvCxnSpPr>
          <p:nvPr/>
        </p:nvCxnSpPr>
        <p:spPr>
          <a:xfrm>
            <a:off x="2150018" y="4019906"/>
            <a:ext cx="0" cy="396044"/>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7" name="Terminator 6">
            <a:extLst>
              <a:ext uri="{FF2B5EF4-FFF2-40B4-BE49-F238E27FC236}">
                <a16:creationId xmlns:a16="http://schemas.microsoft.com/office/drawing/2014/main" id="{0BAC7798-F37F-AF42-8EF9-BC8D003902A0}"/>
              </a:ext>
            </a:extLst>
          </p:cNvPr>
          <p:cNvSpPr/>
          <p:nvPr/>
        </p:nvSpPr>
        <p:spPr>
          <a:xfrm>
            <a:off x="922411" y="1719971"/>
            <a:ext cx="3006437" cy="1004778"/>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Request rocket launch data from Wikipedia</a:t>
            </a:r>
            <a:endParaRPr lang="it-IT" dirty="0">
              <a:solidFill>
                <a:schemeClr val="bg1"/>
              </a:solidFill>
            </a:endParaRPr>
          </a:p>
        </p:txBody>
      </p:sp>
      <p:sp>
        <p:nvSpPr>
          <p:cNvPr id="8" name="Process 7">
            <a:extLst>
              <a:ext uri="{FF2B5EF4-FFF2-40B4-BE49-F238E27FC236}">
                <a16:creationId xmlns:a16="http://schemas.microsoft.com/office/drawing/2014/main" id="{975EA2F0-B74F-BA4A-8950-DA11C7995715}"/>
              </a:ext>
            </a:extLst>
          </p:cNvPr>
          <p:cNvSpPr/>
          <p:nvPr/>
        </p:nvSpPr>
        <p:spPr>
          <a:xfrm>
            <a:off x="3143672" y="2808577"/>
            <a:ext cx="3245395"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Extract attribute names from the HTML table header</a:t>
            </a:r>
            <a:endParaRPr lang="it-IT" dirty="0">
              <a:solidFill>
                <a:schemeClr val="bg1"/>
              </a:solidFill>
            </a:endParaRPr>
          </a:p>
        </p:txBody>
      </p:sp>
      <p:sp>
        <p:nvSpPr>
          <p:cNvPr id="9" name="Process 8">
            <a:extLst>
              <a:ext uri="{FF2B5EF4-FFF2-40B4-BE49-F238E27FC236}">
                <a16:creationId xmlns:a16="http://schemas.microsoft.com/office/drawing/2014/main" id="{842B807A-936D-F045-B422-F5883B17782E}"/>
              </a:ext>
            </a:extLst>
          </p:cNvPr>
          <p:cNvSpPr/>
          <p:nvPr/>
        </p:nvSpPr>
        <p:spPr>
          <a:xfrm>
            <a:off x="5447928" y="3783554"/>
            <a:ext cx="3522416" cy="792088"/>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Create a </a:t>
            </a:r>
            <a:r>
              <a:rPr lang="en-ZA" altLang="en-GB" dirty="0" err="1">
                <a:latin typeface="Microsoft JhengHei" panose="020B0604030504040204" charset="-120"/>
                <a:ea typeface="Microsoft JhengHei" panose="020B0604030504040204" charset="-120"/>
              </a:rPr>
              <a:t>dataframe</a:t>
            </a:r>
            <a:r>
              <a:rPr lang="en-ZA" altLang="en-GB" dirty="0">
                <a:latin typeface="Microsoft JhengHei" panose="020B0604030504040204" charset="-120"/>
                <a:ea typeface="Microsoft JhengHei" panose="020B0604030504040204" charset="-120"/>
              </a:rPr>
              <a:t> by parsing the launch HTML tables</a:t>
            </a:r>
          </a:p>
        </p:txBody>
      </p:sp>
      <p:sp>
        <p:nvSpPr>
          <p:cNvPr id="14" name="Terminator 13">
            <a:extLst>
              <a:ext uri="{FF2B5EF4-FFF2-40B4-BE49-F238E27FC236}">
                <a16:creationId xmlns:a16="http://schemas.microsoft.com/office/drawing/2014/main" id="{DBBB3589-BCFD-E243-A171-31F05668A988}"/>
              </a:ext>
            </a:extLst>
          </p:cNvPr>
          <p:cNvSpPr/>
          <p:nvPr/>
        </p:nvSpPr>
        <p:spPr>
          <a:xfrm>
            <a:off x="8279174" y="4745810"/>
            <a:ext cx="3006437" cy="1004778"/>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Export to CSV file</a:t>
            </a:r>
            <a:endParaRPr lang="it-IT" dirty="0">
              <a:solidFill>
                <a:schemeClr val="bg1"/>
              </a:solidFill>
            </a:endParaRPr>
          </a:p>
        </p:txBody>
      </p:sp>
      <p:sp>
        <p:nvSpPr>
          <p:cNvPr id="25" name="Text Placeholder 2">
            <a:extLst>
              <a:ext uri="{FF2B5EF4-FFF2-40B4-BE49-F238E27FC236}">
                <a16:creationId xmlns:a16="http://schemas.microsoft.com/office/drawing/2014/main" id="{B12CF628-D70F-BC44-A7F4-1355F9702593}"/>
              </a:ext>
            </a:extLst>
          </p:cNvPr>
          <p:cNvSpPr txBox="1">
            <a:spLocks/>
          </p:cNvSpPr>
          <p:nvPr/>
        </p:nvSpPr>
        <p:spPr>
          <a:xfrm>
            <a:off x="770011" y="5394613"/>
            <a:ext cx="3589413" cy="581445"/>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ZA" altLang="en-US" sz="2400" dirty="0">
                <a:solidFill>
                  <a:schemeClr val="accent3">
                    <a:lumMod val="25000"/>
                  </a:schemeClr>
                </a:solidFill>
                <a:latin typeface="Microsoft JhengHei" panose="020B0604030504040204" charset="-120"/>
                <a:ea typeface="Microsoft JhengHei" panose="020B0604030504040204" charset="-120"/>
              </a:rPr>
              <a:t>GitHub URL: </a:t>
            </a:r>
            <a:r>
              <a:rPr lang="en-ZA" altLang="en-US" sz="2400" dirty="0">
                <a:solidFill>
                  <a:schemeClr val="accent3">
                    <a:lumMod val="25000"/>
                  </a:schemeClr>
                </a:solidFill>
                <a:latin typeface="Microsoft JhengHei" panose="020B0604030504040204" charset="-120"/>
                <a:ea typeface="Microsoft JhengHei" panose="020B0604030504040204" charset="-120"/>
                <a:hlinkClick r:id="rId3"/>
              </a:rPr>
              <a:t>Webscraping</a:t>
            </a:r>
            <a:endParaRPr lang="en-US" altLang="en-US" sz="2400" dirty="0">
              <a:solidFill>
                <a:schemeClr val="accent3">
                  <a:lumMod val="25000"/>
                </a:schemeClr>
              </a:solidFill>
              <a:latin typeface="Microsoft JhengHei" panose="020B0604030504040204" charset="-120"/>
              <a:ea typeface="Microsoft JhengHei" panose="020B0604030504040204" charset="-120"/>
            </a:endParaRPr>
          </a:p>
        </p:txBody>
      </p:sp>
      <p:cxnSp>
        <p:nvCxnSpPr>
          <p:cNvPr id="5" name="Curved Connector 4">
            <a:extLst>
              <a:ext uri="{FF2B5EF4-FFF2-40B4-BE49-F238E27FC236}">
                <a16:creationId xmlns:a16="http://schemas.microsoft.com/office/drawing/2014/main" id="{910D5001-7344-5C42-BA93-8628B57753FF}"/>
              </a:ext>
            </a:extLst>
          </p:cNvPr>
          <p:cNvCxnSpPr>
            <a:cxnSpLocks/>
            <a:endCxn id="8" idx="0"/>
          </p:cNvCxnSpPr>
          <p:nvPr/>
        </p:nvCxnSpPr>
        <p:spPr>
          <a:xfrm>
            <a:off x="3928848" y="2222360"/>
            <a:ext cx="837522" cy="586217"/>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37B93083-D776-2542-9FF3-470D671239A5}"/>
              </a:ext>
            </a:extLst>
          </p:cNvPr>
          <p:cNvCxnSpPr>
            <a:cxnSpLocks/>
            <a:stCxn id="9" idx="3"/>
            <a:endCxn id="14" idx="0"/>
          </p:cNvCxnSpPr>
          <p:nvPr/>
        </p:nvCxnSpPr>
        <p:spPr>
          <a:xfrm>
            <a:off x="8970344" y="4179598"/>
            <a:ext cx="812049" cy="56621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urved Connector 17">
            <a:extLst>
              <a:ext uri="{FF2B5EF4-FFF2-40B4-BE49-F238E27FC236}">
                <a16:creationId xmlns:a16="http://schemas.microsoft.com/office/drawing/2014/main" id="{101D3EA7-4786-CC44-9180-152FF785AEA0}"/>
              </a:ext>
            </a:extLst>
          </p:cNvPr>
          <p:cNvCxnSpPr>
            <a:cxnSpLocks/>
            <a:stCxn id="8" idx="3"/>
            <a:endCxn id="9" idx="0"/>
          </p:cNvCxnSpPr>
          <p:nvPr/>
        </p:nvCxnSpPr>
        <p:spPr>
          <a:xfrm>
            <a:off x="6389067" y="3204621"/>
            <a:ext cx="820069" cy="57893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Terminator 5">
            <a:extLst>
              <a:ext uri="{FF2B5EF4-FFF2-40B4-BE49-F238E27FC236}">
                <a16:creationId xmlns:a16="http://schemas.microsoft.com/office/drawing/2014/main" id="{F92489A6-E441-8C44-92B3-4B556D6BD87A}"/>
              </a:ext>
            </a:extLst>
          </p:cNvPr>
          <p:cNvSpPr/>
          <p:nvPr/>
        </p:nvSpPr>
        <p:spPr>
          <a:xfrm>
            <a:off x="521413" y="1689159"/>
            <a:ext cx="3284379" cy="1049804"/>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Calculate the number of launches on each site</a:t>
            </a:r>
            <a:endParaRPr lang="it-IT" dirty="0">
              <a:solidFill>
                <a:schemeClr val="bg1"/>
              </a:solidFill>
            </a:endParaRPr>
          </a:p>
        </p:txBody>
      </p:sp>
      <p:sp>
        <p:nvSpPr>
          <p:cNvPr id="9" name="Process 8">
            <a:extLst>
              <a:ext uri="{FF2B5EF4-FFF2-40B4-BE49-F238E27FC236}">
                <a16:creationId xmlns:a16="http://schemas.microsoft.com/office/drawing/2014/main" id="{8C3DDAB9-58D0-4840-837E-688F6AD4DE58}"/>
              </a:ext>
            </a:extLst>
          </p:cNvPr>
          <p:cNvSpPr/>
          <p:nvPr/>
        </p:nvSpPr>
        <p:spPr>
          <a:xfrm>
            <a:off x="589957" y="3155810"/>
            <a:ext cx="3147291" cy="936104"/>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Calculate the number and occurrence of each orbit</a:t>
            </a:r>
            <a:endParaRPr lang="it-IT" dirty="0">
              <a:solidFill>
                <a:schemeClr val="bg1"/>
              </a:solidFill>
            </a:endParaRPr>
          </a:p>
        </p:txBody>
      </p:sp>
      <p:sp>
        <p:nvSpPr>
          <p:cNvPr id="11" name="Process 10">
            <a:extLst>
              <a:ext uri="{FF2B5EF4-FFF2-40B4-BE49-F238E27FC236}">
                <a16:creationId xmlns:a16="http://schemas.microsoft.com/office/drawing/2014/main" id="{DBDC509D-97BC-8D4C-9DAB-43F9C9AEEAA8}"/>
              </a:ext>
            </a:extLst>
          </p:cNvPr>
          <p:cNvSpPr/>
          <p:nvPr/>
        </p:nvSpPr>
        <p:spPr>
          <a:xfrm>
            <a:off x="4160570" y="3049787"/>
            <a:ext cx="3384316" cy="114815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Calculate the number and occurrence of mission outcome per orbit type</a:t>
            </a:r>
            <a:endParaRPr lang="it-IT" dirty="0">
              <a:solidFill>
                <a:schemeClr val="bg1"/>
              </a:solidFill>
            </a:endParaRPr>
          </a:p>
        </p:txBody>
      </p:sp>
      <p:sp>
        <p:nvSpPr>
          <p:cNvPr id="12" name="Process 11">
            <a:extLst>
              <a:ext uri="{FF2B5EF4-FFF2-40B4-BE49-F238E27FC236}">
                <a16:creationId xmlns:a16="http://schemas.microsoft.com/office/drawing/2014/main" id="{6CB761A8-FFA0-F044-AF0B-31E6EF8AC14C}"/>
              </a:ext>
            </a:extLst>
          </p:cNvPr>
          <p:cNvSpPr/>
          <p:nvPr/>
        </p:nvSpPr>
        <p:spPr>
          <a:xfrm>
            <a:off x="7968208" y="3049787"/>
            <a:ext cx="3489764" cy="1148150"/>
          </a:xfrm>
          <a:prstGeom prst="flowChartProcess">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latin typeface="Microsoft JhengHei" panose="020B0604030504040204" charset="-120"/>
                <a:ea typeface="Microsoft JhengHei" panose="020B0604030504040204" charset="-120"/>
              </a:rPr>
              <a:t>Create a landing outcome label from Outcome column using one-hot encoding</a:t>
            </a:r>
            <a:endParaRPr lang="it-IT" dirty="0">
              <a:solidFill>
                <a:schemeClr val="bg1"/>
              </a:solidFill>
            </a:endParaRPr>
          </a:p>
        </p:txBody>
      </p:sp>
      <p:sp>
        <p:nvSpPr>
          <p:cNvPr id="13" name="Terminator 12">
            <a:extLst>
              <a:ext uri="{FF2B5EF4-FFF2-40B4-BE49-F238E27FC236}">
                <a16:creationId xmlns:a16="http://schemas.microsoft.com/office/drawing/2014/main" id="{6C0A2249-5082-8949-A181-3FC59D1C82C2}"/>
              </a:ext>
            </a:extLst>
          </p:cNvPr>
          <p:cNvSpPr/>
          <p:nvPr/>
        </p:nvSpPr>
        <p:spPr>
          <a:xfrm>
            <a:off x="8209871" y="4602992"/>
            <a:ext cx="3006437" cy="1004778"/>
          </a:xfrm>
          <a:prstGeom prst="flowChartTerminator">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ZA" altLang="en-GB" dirty="0">
                <a:solidFill>
                  <a:schemeClr val="bg1"/>
                </a:solidFill>
                <a:latin typeface="Microsoft JhengHei" panose="020B0604030504040204" charset="-120"/>
                <a:ea typeface="Microsoft JhengHei" panose="020B0604030504040204" charset="-120"/>
              </a:rPr>
              <a:t>Export to CSV file</a:t>
            </a:r>
            <a:endParaRPr lang="it-IT" dirty="0">
              <a:solidFill>
                <a:schemeClr val="bg1"/>
              </a:solidFill>
            </a:endParaRPr>
          </a:p>
        </p:txBody>
      </p:sp>
      <p:cxnSp>
        <p:nvCxnSpPr>
          <p:cNvPr id="15" name="Straight Arrow Connector 14">
            <a:extLst>
              <a:ext uri="{FF2B5EF4-FFF2-40B4-BE49-F238E27FC236}">
                <a16:creationId xmlns:a16="http://schemas.microsoft.com/office/drawing/2014/main" id="{74F86E6D-5C99-0C43-9443-B57EFA45E337}"/>
              </a:ext>
            </a:extLst>
          </p:cNvPr>
          <p:cNvCxnSpPr>
            <a:cxnSpLocks/>
            <a:stCxn id="6" idx="2"/>
            <a:endCxn id="9" idx="0"/>
          </p:cNvCxnSpPr>
          <p:nvPr/>
        </p:nvCxnSpPr>
        <p:spPr>
          <a:xfrm>
            <a:off x="2163603" y="2738963"/>
            <a:ext cx="0" cy="416847"/>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84C504B0-7B12-1F42-9B39-1917D86FEB1F}"/>
              </a:ext>
            </a:extLst>
          </p:cNvPr>
          <p:cNvCxnSpPr>
            <a:cxnSpLocks/>
            <a:stCxn id="11" idx="3"/>
            <a:endCxn id="12" idx="1"/>
          </p:cNvCxnSpPr>
          <p:nvPr/>
        </p:nvCxnSpPr>
        <p:spPr>
          <a:xfrm>
            <a:off x="7544886" y="3623862"/>
            <a:ext cx="423322"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0C04179-40A2-5946-B133-FAD163360B59}"/>
              </a:ext>
            </a:extLst>
          </p:cNvPr>
          <p:cNvCxnSpPr>
            <a:cxnSpLocks/>
            <a:stCxn id="9" idx="3"/>
            <a:endCxn id="11" idx="1"/>
          </p:cNvCxnSpPr>
          <p:nvPr/>
        </p:nvCxnSpPr>
        <p:spPr>
          <a:xfrm>
            <a:off x="3737248" y="3623862"/>
            <a:ext cx="423322" cy="0"/>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33B4F90D-8E02-814B-8B23-CCC13426F41F}"/>
              </a:ext>
            </a:extLst>
          </p:cNvPr>
          <p:cNvCxnSpPr>
            <a:cxnSpLocks/>
            <a:stCxn id="12" idx="2"/>
            <a:endCxn id="13" idx="0"/>
          </p:cNvCxnSpPr>
          <p:nvPr/>
        </p:nvCxnSpPr>
        <p:spPr>
          <a:xfrm>
            <a:off x="9713090" y="4197937"/>
            <a:ext cx="0" cy="405055"/>
          </a:xfrm>
          <a:prstGeom prst="straightConnector1">
            <a:avLst/>
          </a:prstGeom>
          <a:ln w="127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
        <p:nvSpPr>
          <p:cNvPr id="71" name="Text Placeholder 2">
            <a:extLst>
              <a:ext uri="{FF2B5EF4-FFF2-40B4-BE49-F238E27FC236}">
                <a16:creationId xmlns:a16="http://schemas.microsoft.com/office/drawing/2014/main" id="{05877238-BB02-AF46-B851-D31B719A1470}"/>
              </a:ext>
            </a:extLst>
          </p:cNvPr>
          <p:cNvSpPr txBox="1">
            <a:spLocks/>
          </p:cNvSpPr>
          <p:nvPr/>
        </p:nvSpPr>
        <p:spPr>
          <a:xfrm>
            <a:off x="589957" y="5218276"/>
            <a:ext cx="3942141" cy="543350"/>
          </a:xfrm>
          <a:prstGeom prst="rect">
            <a:avLst/>
          </a:prstGeom>
        </p:spPr>
        <p:txBody>
          <a:bodyPr vert="horz" lIns="91440" tIns="45720" rIns="91440" bIns="45720" rtlCol="0" anchor="t">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ZA" altLang="en-US" sz="2400" dirty="0">
                <a:solidFill>
                  <a:schemeClr val="accent3">
                    <a:lumMod val="25000"/>
                  </a:schemeClr>
                </a:solidFill>
                <a:latin typeface="Microsoft JhengHei" panose="020B0604030504040204" charset="-120"/>
                <a:ea typeface="Microsoft JhengHei" panose="020B0604030504040204" charset="-120"/>
              </a:rPr>
              <a:t>GitHub URL: </a:t>
            </a:r>
            <a:r>
              <a:rPr lang="en-ZA" altLang="en-US" sz="2400" dirty="0">
                <a:solidFill>
                  <a:schemeClr val="accent3">
                    <a:lumMod val="25000"/>
                  </a:schemeClr>
                </a:solidFill>
                <a:latin typeface="Microsoft JhengHei" panose="020B0604030504040204" charset="-120"/>
                <a:ea typeface="Microsoft JhengHei" panose="020B0604030504040204" charset="-120"/>
                <a:hlinkClick r:id="rId3"/>
              </a:rPr>
              <a:t>Data Wrangling</a:t>
            </a:r>
            <a:endParaRPr lang="en-US" altLang="en-US" sz="2400" dirty="0">
              <a:solidFill>
                <a:schemeClr val="accent3">
                  <a:lumMod val="25000"/>
                </a:schemeClr>
              </a:solidFill>
              <a:latin typeface="Microsoft JhengHei" panose="020B0604030504040204" charset="-120"/>
              <a:ea typeface="Microsoft JhengHei" panose="020B0604030504040204" charset="-120"/>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518</TotalTime>
  <Words>2468</Words>
  <Application>Microsoft Macintosh PowerPoint</Application>
  <PresentationFormat>Widescreen</PresentationFormat>
  <Paragraphs>211</Paragraphs>
  <Slides>46</Slides>
  <Notes>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Microsoft JhengHei</vt: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Microsoft Office User</cp:lastModifiedBy>
  <cp:revision>260</cp:revision>
  <dcterms:created xsi:type="dcterms:W3CDTF">2021-04-29T18:58:34Z</dcterms:created>
  <dcterms:modified xsi:type="dcterms:W3CDTF">2023-08-30T23:03:40Z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